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6858000" cx="12192000"/>
  <p:notesSz cx="7315200" cy="9601200"/>
  <p:embeddedFontLst>
    <p:embeddedFont>
      <p:font typeface="Arimo"/>
      <p:regular r:id="rId105"/>
      <p:bold r:id="rId106"/>
      <p:italic r:id="rId107"/>
      <p:boldItalic r:id="rId108"/>
    </p:embeddedFont>
    <p:embeddedFont>
      <p:font typeface="Quattrocento Sans"/>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56C930-6E33-4D03-A0BC-445CD3F742FE}">
  <a:tblStyle styleId="{D856C930-6E33-4D03-A0BC-445CD3F742F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Arimo-italic.fntdata"/><Relationship Id="rId106" Type="http://schemas.openxmlformats.org/officeDocument/2006/relationships/font" Target="fonts/Arimo-bold.fntdata"/><Relationship Id="rId105" Type="http://schemas.openxmlformats.org/officeDocument/2006/relationships/font" Target="fonts/Arimo-regular.fntdata"/><Relationship Id="rId104" Type="http://schemas.openxmlformats.org/officeDocument/2006/relationships/slide" Target="slides/slide99.xml"/><Relationship Id="rId109" Type="http://schemas.openxmlformats.org/officeDocument/2006/relationships/font" Target="fonts/QuattrocentoSans-regular.fntdata"/><Relationship Id="rId108" Type="http://schemas.openxmlformats.org/officeDocument/2006/relationships/font" Target="fonts/Arimo-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QuattrocentoSans-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2" Type="http://schemas.openxmlformats.org/officeDocument/2006/relationships/font" Target="fonts/QuattrocentoSans-boldItalic.fntdata"/><Relationship Id="rId111" Type="http://schemas.openxmlformats.org/officeDocument/2006/relationships/font" Target="fonts/QuattrocentoSans-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5" y="1"/>
            <a:ext cx="3169922" cy="1903121"/>
          </a:xfrm>
          <a:prstGeom prst="rect">
            <a:avLst/>
          </a:prstGeom>
          <a:noFill/>
          <a:ln>
            <a:noFill/>
          </a:ln>
        </p:spPr>
        <p:txBody>
          <a:bodyPr anchorCtr="0" anchor="t" bIns="84300" lIns="168625" spcFirstLastPara="1" rIns="168625" wrap="square" tIns="84300">
            <a:noAutofit/>
          </a:bodyPr>
          <a:lstStyle>
            <a:lvl1pPr lvl="0" marR="0" rtl="0" algn="l">
              <a:lnSpc>
                <a:spcPct val="100000"/>
              </a:lnSpc>
              <a:spcBef>
                <a:spcPts val="0"/>
              </a:spcBef>
              <a:spcAft>
                <a:spcPts val="0"/>
              </a:spcAft>
              <a:buClr>
                <a:srgbClr val="000000"/>
              </a:buClr>
              <a:buSzPts val="1400"/>
              <a:buFont typeface="Arial"/>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92" y="1"/>
            <a:ext cx="3169922" cy="1903121"/>
          </a:xfrm>
          <a:prstGeom prst="rect">
            <a:avLst/>
          </a:prstGeom>
          <a:noFill/>
          <a:ln>
            <a:noFill/>
          </a:ln>
        </p:spPr>
        <p:txBody>
          <a:bodyPr anchorCtr="0" anchor="t" bIns="84300" lIns="168625" spcFirstLastPara="1" rIns="168625" wrap="square" tIns="84300">
            <a:noAutofit/>
          </a:bodyPr>
          <a:lstStyle>
            <a:lvl1pPr lvl="0" marR="0" rtl="0" algn="r">
              <a:lnSpc>
                <a:spcPct val="100000"/>
              </a:lnSpc>
              <a:spcBef>
                <a:spcPts val="0"/>
              </a:spcBef>
              <a:spcAft>
                <a:spcPts val="0"/>
              </a:spcAft>
              <a:buClr>
                <a:srgbClr val="000000"/>
              </a:buClr>
              <a:buSzPts val="1400"/>
              <a:buFont typeface="Arial"/>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5" y="36027558"/>
            <a:ext cx="3169922" cy="1903117"/>
          </a:xfrm>
          <a:prstGeom prst="rect">
            <a:avLst/>
          </a:prstGeom>
          <a:noFill/>
          <a:ln>
            <a:noFill/>
          </a:ln>
        </p:spPr>
        <p:txBody>
          <a:bodyPr anchorCtr="0" anchor="b" bIns="84300" lIns="168625" spcFirstLastPara="1" rIns="168625" wrap="square" tIns="84300">
            <a:noAutofit/>
          </a:bodyPr>
          <a:lstStyle>
            <a:lvl1pPr lvl="0" marR="0" rtl="0" algn="l">
              <a:lnSpc>
                <a:spcPct val="100000"/>
              </a:lnSpc>
              <a:spcBef>
                <a:spcPts val="0"/>
              </a:spcBef>
              <a:spcAft>
                <a:spcPts val="0"/>
              </a:spcAft>
              <a:buClr>
                <a:srgbClr val="000000"/>
              </a:buClr>
              <a:buSzPts val="1400"/>
              <a:buFont typeface="Arial"/>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marR="0" rtl="0" algn="r">
              <a:lnSpc>
                <a:spcPct val="100000"/>
              </a:lnSpc>
              <a:spcBef>
                <a:spcPts val="0"/>
              </a:spcBef>
              <a:spcAft>
                <a:spcPts val="0"/>
              </a:spcAft>
              <a:buClr>
                <a:srgbClr val="000000"/>
              </a:buClr>
              <a:buSzPts val="2200"/>
              <a:buFont typeface="Arial"/>
              <a:buNone/>
            </a:pPr>
            <a:fld id="{00000000-1234-1234-1234-123412341234}" type="slidenum">
              <a:rPr b="0" i="0" lang="pt-BR" sz="2200" u="none" cap="none" strike="noStrike">
                <a:solidFill>
                  <a:schemeClr val="dk1"/>
                </a:solidFill>
                <a:latin typeface="Calibri"/>
                <a:ea typeface="Calibri"/>
                <a:cs typeface="Calibri"/>
                <a:sym typeface="Calibri"/>
              </a:rPr>
              <a:t>‹#›</a:t>
            </a:fld>
            <a:endParaRPr b="0" i="0" sz="2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0: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62" name="Google Shape;262;p1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1: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79" name="Google Shape;279;p1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86" name="Google Shape;286;p1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93" name="Google Shape;293;p1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00" name="Google Shape;300;p1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06" name="Google Shape;306;p1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12" name="Google Shape;312;p1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18" name="Google Shape;318;p1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26" name="Google Shape;326;p18: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36" name="Google Shape;336;p1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44" name="Google Shape;344;p2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51" name="Google Shape;351;p2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60" name="Google Shape;360;p2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66" name="Google Shape;366;p23: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4: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73" name="Google Shape;373;p24: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80" name="Google Shape;380;p2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2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87" name="Google Shape;387;p2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93" name="Google Shape;393;p2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00" name="Google Shape;400;p2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2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09" name="Google Shape;409;p2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1" name="Google Shape;101;p3: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30: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16" name="Google Shape;416;p30: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31: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28" name="Google Shape;428;p31: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2: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3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39" name="Google Shape;439;p32: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3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46" name="Google Shape;446;p33: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34: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53" name="Google Shape;453;p34: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35: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60" name="Google Shape;460;p35: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36: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99" name="Google Shape;499;p36: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7: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37: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06" name="Google Shape;506;p37: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3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14" name="Google Shape;514;p38: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39: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21" name="Google Shape;521;p39: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5" name="Google Shape;115;p4: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4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29" name="Google Shape;529;p4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4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37" name="Google Shape;537;p4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4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44" name="Google Shape;544;p4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4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51" name="Google Shape;551;p4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4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4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58" name="Google Shape;558;p4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4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66" name="Google Shape;566;p4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4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74" name="Google Shape;574;p4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4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86" name="Google Shape;586;p4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4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94" name="Google Shape;594;p4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4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02" name="Google Shape;602;p4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25" name="Google Shape;125;p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5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10" name="Google Shape;610;p5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5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17" name="Google Shape;617;p5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5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27" name="Google Shape;627;p5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5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36" name="Google Shape;636;p5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5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47" name="Google Shape;647;p5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5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58" name="Google Shape;658;p5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5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68" name="Google Shape;668;p5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5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80" name="Google Shape;680;p5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5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5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91" name="Google Shape;691;p5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5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5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02" name="Google Shape;702;p5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6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p6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12" name="Google Shape;712;p6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p6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21" name="Google Shape;721;p6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6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6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30" name="Google Shape;730;p6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6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p6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39" name="Google Shape;739;p6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49" name="Google Shape;749;p6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6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59" name="Google Shape;759;p6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69" name="Google Shape;769;p6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6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80" name="Google Shape;780;p6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6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6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91" name="Google Shape;791;p6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6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 name="Google Shape;801;p6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02" name="Google Shape;802;p6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7: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92" name="Google Shape;192;p7: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7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7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09" name="Google Shape;809;p7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7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15" name="Google Shape;815;p7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7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21" name="Google Shape;821;p72: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7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7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rPr lang="pt-BR"/>
              <a:t>	</a:t>
            </a:r>
            <a:endParaRPr/>
          </a:p>
        </p:txBody>
      </p:sp>
      <p:sp>
        <p:nvSpPr>
          <p:cNvPr id="835" name="Google Shape;835;p7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7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7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rPr lang="pt-BR"/>
              <a:t>	</a:t>
            </a:r>
            <a:endParaRPr/>
          </a:p>
        </p:txBody>
      </p:sp>
      <p:sp>
        <p:nvSpPr>
          <p:cNvPr id="843" name="Google Shape;843;p7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7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p7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50" name="Google Shape;850;p7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7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7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56" name="Google Shape;856;p7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7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62" name="Google Shape;862;p7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7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67" name="Google Shape;867;p7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7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73" name="Google Shape;873;p7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01" name="Google Shape;201;p8: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8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p8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79" name="Google Shape;879;p8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8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6" name="Google Shape;886;p8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87" name="Google Shape;887;p8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8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8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96" name="Google Shape;896;p8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8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p8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03" name="Google Shape;903;p8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8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Google Shape;911;p8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12" name="Google Shape;912;p8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8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 name="Google Shape;920;p8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21" name="Google Shape;921;p8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8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p8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30" name="Google Shape;930;p8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8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p8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39" name="Google Shape;939;p8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8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7" name="Google Shape;947;p8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48" name="Google Shape;948;p8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8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6" name="Google Shape;956;p8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57" name="Google Shape;957;p8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29" name="Google Shape;229;p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9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5" name="Google Shape;965;p9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66" name="Google Shape;966;p9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9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p9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75" name="Google Shape;975;p9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9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9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84" name="Google Shape;984;p9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9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p9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94" name="Google Shape;994;p9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9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02" name="Google Shape;1002;p9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9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07" name="Google Shape;1007;p9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9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p9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14" name="Google Shape;1014;p9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9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p9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21" name="Google Shape;1021;p9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9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p9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28" name="Google Shape;1028;p9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9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p9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35" name="Google Shape;1035;p9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edgeimpulse.com/blog/announcing-fomo-faster-objects-more-object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netron.app/" TargetMode="Externa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edgeimpulse.com/" TargetMode="Externa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6.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3.png"/><Relationship Id="rId4" Type="http://schemas.openxmlformats.org/officeDocument/2006/relationships/image" Target="../media/image44.png"/><Relationship Id="rId5"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studio.edgeimpulse.com/public/366784/live" TargetMode="External"/><Relationship Id="rId4" Type="http://schemas.openxmlformats.org/officeDocument/2006/relationships/hyperlink" Target="https://studio.edgeimpulse.com/public/365391/live" TargetMode="External"/><Relationship Id="rId11" Type="http://schemas.openxmlformats.org/officeDocument/2006/relationships/hyperlink" Target="https://www.kaggle.com/datasets/akhatova/pcb-defects" TargetMode="External"/><Relationship Id="rId10" Type="http://schemas.openxmlformats.org/officeDocument/2006/relationships/hyperlink" Target="https://studio.edgeimpulse.com/public/365782/live" TargetMode="External"/><Relationship Id="rId12" Type="http://schemas.openxmlformats.org/officeDocument/2006/relationships/hyperlink" Target="https://studio.edgeimpulse.com/public/365455/live" TargetMode="External"/><Relationship Id="rId9" Type="http://schemas.openxmlformats.org/officeDocument/2006/relationships/hyperlink" Target="https://universe.roboflow.com/visocomputacional/datasetships/dataset/1" TargetMode="External"/><Relationship Id="rId5" Type="http://schemas.openxmlformats.org/officeDocument/2006/relationships/hyperlink" Target="https://universe.roboflow.com/blanks-dimensions/whitebloodcell-2" TargetMode="External"/><Relationship Id="rId6" Type="http://schemas.openxmlformats.org/officeDocument/2006/relationships/hyperlink" Target="https://studio.edgeimpulse.com/public/365781/live" TargetMode="External"/><Relationship Id="rId7" Type="http://schemas.openxmlformats.org/officeDocument/2006/relationships/hyperlink" Target="https://universe.roboflow.com/nicomedia/cow-count/dataset/2" TargetMode="External"/><Relationship Id="rId8" Type="http://schemas.openxmlformats.org/officeDocument/2006/relationships/hyperlink" Target="https://studio.edgeimpulse.com/public/365785/liv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studio.edgeimpulse.com/public/366784/live" TargetMode="External"/><Relationship Id="rId4" Type="http://schemas.openxmlformats.org/officeDocument/2006/relationships/image" Target="../media/image54.png"/><Relationship Id="rId5"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studio.edgeimpulse.com/public/366459/live" TargetMode="External"/><Relationship Id="rId4" Type="http://schemas.openxmlformats.org/officeDocument/2006/relationships/image" Target="../media/image57.png"/><Relationship Id="rId5"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studio.edgeimpulse.com/public/365781/live" TargetMode="External"/><Relationship Id="rId4" Type="http://schemas.openxmlformats.org/officeDocument/2006/relationships/image" Target="../media/image58.png"/><Relationship Id="rId5"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studio.edgeimpulse.com/public/365785/live" TargetMode="External"/><Relationship Id="rId4" Type="http://schemas.openxmlformats.org/officeDocument/2006/relationships/image" Target="../media/image63.png"/><Relationship Id="rId5"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studio.edgeimpulse.com/public/365782/live" TargetMode="External"/><Relationship Id="rId4" Type="http://schemas.openxmlformats.org/officeDocument/2006/relationships/image" Target="../media/image68.png"/><Relationship Id="rId5"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studio.edgeimpulse.com/public/365455/live" TargetMode="External"/><Relationship Id="rId4" Type="http://schemas.openxmlformats.org/officeDocument/2006/relationships/image" Target="../media/image65.png"/><Relationship Id="rId5"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4.png"/><Relationship Id="rId5" Type="http://schemas.openxmlformats.org/officeDocument/2006/relationships/image" Target="../media/image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0.png"/><Relationship Id="rId4" Type="http://schemas.openxmlformats.org/officeDocument/2006/relationships/image" Target="../media/image73.png"/><Relationship Id="rId10" Type="http://schemas.openxmlformats.org/officeDocument/2006/relationships/image" Target="../media/image80.png"/><Relationship Id="rId9" Type="http://schemas.openxmlformats.org/officeDocument/2006/relationships/image" Target="../media/image79.png"/><Relationship Id="rId5" Type="http://schemas.openxmlformats.org/officeDocument/2006/relationships/image" Target="../media/image77.png"/><Relationship Id="rId6" Type="http://schemas.openxmlformats.org/officeDocument/2006/relationships/image" Target="../media/image74.png"/><Relationship Id="rId7" Type="http://schemas.openxmlformats.org/officeDocument/2006/relationships/image" Target="../media/image83.png"/><Relationship Id="rId8" Type="http://schemas.openxmlformats.org/officeDocument/2006/relationships/image" Target="../media/image75.png"/></Relationships>
</file>

<file path=ppt/slides/_rels/slide73.xml.rels><?xml version="1.0" encoding="UTF-8" standalone="yes"?><Relationships xmlns="http://schemas.openxmlformats.org/package/2006/relationships"><Relationship Id="rId20" Type="http://schemas.openxmlformats.org/officeDocument/2006/relationships/hyperlink" Target="https://colab.research.google.com/drive/1XQyzP6u659umOv1854oin7l8AuSjwoVM?usp=sharing" TargetMode="External"/><Relationship Id="rId22" Type="http://schemas.openxmlformats.org/officeDocument/2006/relationships/hyperlink" Target="https://www.kaggle.com/datasets/akhatova/pcb-defects" TargetMode="External"/><Relationship Id="rId21" Type="http://schemas.openxmlformats.org/officeDocument/2006/relationships/hyperlink" Target="https://studio.edgeimpulse.com/public/366546/live" TargetMode="External"/><Relationship Id="rId24" Type="http://schemas.openxmlformats.org/officeDocument/2006/relationships/hyperlink" Target="https://studio.edgeimpulse.com/public/366548/live" TargetMode="External"/><Relationship Id="rId23" Type="http://schemas.openxmlformats.org/officeDocument/2006/relationships/hyperlink" Target="https://studio.edgeimpulse.com/public/365455/live" TargetMode="External"/><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studio.edgeimpulse.com/public/366784/live"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25" Type="http://schemas.openxmlformats.org/officeDocument/2006/relationships/hyperlink" Target="https://studio.edgeimpulse.com/public/366549/live" TargetMode="External"/><Relationship Id="rId5" Type="http://schemas.openxmlformats.org/officeDocument/2006/relationships/hyperlink" Target="https://studio.edgeimpulse.com/public/366536/live" TargetMode="External"/><Relationship Id="rId6" Type="http://schemas.openxmlformats.org/officeDocument/2006/relationships/hyperlink" Target="https://studio.edgeimpulse.com/public/366459/live" TargetMode="External"/><Relationship Id="rId7" Type="http://schemas.openxmlformats.org/officeDocument/2006/relationships/hyperlink" Target="https://studio.edgeimpulse.com/public/366541/live" TargetMode="External"/><Relationship Id="rId8" Type="http://schemas.openxmlformats.org/officeDocument/2006/relationships/hyperlink" Target="https://studio.edgeimpulse.com/public/366538/live" TargetMode="External"/><Relationship Id="rId11" Type="http://schemas.openxmlformats.org/officeDocument/2006/relationships/hyperlink" Target="https://studio.edgeimpulse.com/public/366543/live" TargetMode="External"/><Relationship Id="rId10" Type="http://schemas.openxmlformats.org/officeDocument/2006/relationships/hyperlink" Target="https://studio.edgeimpulse.com/public/365781/live" TargetMode="External"/><Relationship Id="rId13"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6542/live" TargetMode="External"/><Relationship Id="rId15" Type="http://schemas.openxmlformats.org/officeDocument/2006/relationships/hyperlink" Target="https://studio.edgeimpulse.com/public/366545/live" TargetMode="External"/><Relationship Id="rId14" Type="http://schemas.openxmlformats.org/officeDocument/2006/relationships/hyperlink" Target="https://studio.edgeimpulse.com/public/365785/live" TargetMode="External"/><Relationship Id="rId17" Type="http://schemas.openxmlformats.org/officeDocument/2006/relationships/hyperlink" Target="https://universe.roboflow.com/visocomputacional/datasetships/dataset/1" TargetMode="External"/><Relationship Id="rId16" Type="http://schemas.openxmlformats.org/officeDocument/2006/relationships/hyperlink" Target="https://studio.edgeimpulse.com/public/366544/live" TargetMode="External"/><Relationship Id="rId19" Type="http://schemas.openxmlformats.org/officeDocument/2006/relationships/hyperlink" Target="https://colab.research.google.com/drive/1qOVa1FPsbolQKbdun2ChcXywgVG4Wwqp?usp=sharing" TargetMode="External"/><Relationship Id="rId18" Type="http://schemas.openxmlformats.org/officeDocument/2006/relationships/hyperlink" Target="https://studio.edgeimpulse.com/public/365782/liv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www.youtube.com/watch?v=G5KI8j-wC4A" TargetMode="External"/><Relationship Id="rId4" Type="http://schemas.openxmlformats.org/officeDocument/2006/relationships/image" Target="../media/image6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s://edgeimpulse.com/"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 Id="rId5" Type="http://schemas.openxmlformats.org/officeDocument/2006/relationships/hyperlink" Target="https://kaggle.com/" TargetMode="External"/><Relationship Id="rId6" Type="http://schemas.openxmlformats.org/officeDocument/2006/relationships/hyperlink" Target="https://docs.edgeimpulse.com/experts/image-projects/pcb-defect-detection-with-computer-vision-raspberry-pi#training-with-yolov5" TargetMode="External"/><Relationship Id="rId7" Type="http://schemas.openxmlformats.org/officeDocument/2006/relationships/hyperlink" Target="https://docs.edgeimpulse.com/docs/edge-impulse-studio/learning-blocks/object-detection/fomo-object-detection-for-constrained-devices" TargetMode="External"/><Relationship Id="rId8" Type="http://schemas.openxmlformats.org/officeDocument/2006/relationships/hyperlink" Target="https://docs.edgeimpulse.com/docs/tutorials/end-to-end-tutorials/object-detection/detect-objects-using-fomo" TargetMode="External"/><Relationship Id="rId11" Type="http://schemas.openxmlformats.org/officeDocument/2006/relationships/hyperlink" Target="https://www.edgeimpulse.com/blog/announcing-fomo-faster-objects-more-objects/" TargetMode="External"/><Relationship Id="rId10" Type="http://schemas.openxmlformats.org/officeDocument/2006/relationships/hyperlink" Target="https://arxiv.org/pdf/1801.04381.pdf"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forms.gle/GcUzx93wjeiM5rLR9" TargetMode="External"/><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5.png"/><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hyperlink" Target="https://kaggle.com/" TargetMode="External"/><Relationship Id="rId4" Type="http://schemas.openxmlformats.org/officeDocument/2006/relationships/hyperlink" Target="https://universe.roboflow.com/"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ctrTitle"/>
          </p:nvPr>
        </p:nvSpPr>
        <p:spPr>
          <a:xfrm>
            <a:off x="1091608" y="749730"/>
            <a:ext cx="10290266" cy="2690156"/>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b="1" i="1" lang="pt-BR"/>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Calibri"/>
                <a:ea typeface="Calibri"/>
                <a:cs typeface="Calibri"/>
                <a:sym typeface="Calibri"/>
              </a:rPr>
              <a:t>Hyago Vieira Lemes Barbosa Silva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hyago.silva@mtel.inatel.br</a:t>
            </a:r>
            <a:endParaRPr b="0" i="0" sz="1400" u="none" cap="none" strike="noStrike">
              <a:solidFill>
                <a:srgbClr val="000000"/>
              </a:solidFill>
              <a:latin typeface="Arial"/>
              <a:ea typeface="Arial"/>
              <a:cs typeface="Arial"/>
              <a:sym typeface="Arial"/>
            </a:endParaRPr>
          </a:p>
        </p:txBody>
      </p:sp>
      <p:pic>
        <p:nvPicPr>
          <p:cNvPr descr="Logo" id="91" name="Google Shape;91;p13"/>
          <p:cNvPicPr preferRelativeResize="0"/>
          <p:nvPr/>
        </p:nvPicPr>
        <p:blipFill rotWithShape="1">
          <a:blip r:embed="rId3">
            <a:alphaModFix/>
          </a:blip>
          <a:srcRect b="28870" l="0" r="0" t="28759"/>
          <a:stretch/>
        </p:blipFill>
        <p:spPr>
          <a:xfrm>
            <a:off x="393306" y="5780602"/>
            <a:ext cx="2261388" cy="677109"/>
          </a:xfrm>
          <a:prstGeom prst="rect">
            <a:avLst/>
          </a:prstGeom>
          <a:noFill/>
          <a:ln>
            <a:noFill/>
          </a:ln>
        </p:spPr>
      </p:pic>
      <p:pic>
        <p:nvPicPr>
          <p:cNvPr descr="Image result for machine learning" id="92" name="Google Shape;92;p13"/>
          <p:cNvPicPr preferRelativeResize="0"/>
          <p:nvPr/>
        </p:nvPicPr>
        <p:blipFill rotWithShape="1">
          <a:blip r:embed="rId4">
            <a:alphaModFix/>
          </a:blip>
          <a:srcRect b="5794" l="20193" r="14530" t="8107"/>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838188" y="489413"/>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65" name="Google Shape;265;p22"/>
          <p:cNvPicPr preferRelativeResize="0"/>
          <p:nvPr/>
        </p:nvPicPr>
        <p:blipFill rotWithShape="1">
          <a:blip r:embed="rId3">
            <a:alphaModFix/>
          </a:blip>
          <a:srcRect b="0" l="0" r="0" t="0"/>
          <a:stretch/>
        </p:blipFill>
        <p:spPr>
          <a:xfrm>
            <a:off x="525911" y="1397063"/>
            <a:ext cx="4057885" cy="4969999"/>
          </a:xfrm>
          <a:prstGeom prst="rect">
            <a:avLst/>
          </a:prstGeom>
          <a:noFill/>
          <a:ln>
            <a:noFill/>
          </a:ln>
        </p:spPr>
      </p:pic>
      <p:sp>
        <p:nvSpPr>
          <p:cNvPr id="266" name="Google Shape;266;p22"/>
          <p:cNvSpPr/>
          <p:nvPr/>
        </p:nvSpPr>
        <p:spPr>
          <a:xfrm>
            <a:off x="525553" y="1397064"/>
            <a:ext cx="421421" cy="393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67" name="Google Shape;267;p22"/>
          <p:cNvPicPr preferRelativeResize="0"/>
          <p:nvPr/>
        </p:nvPicPr>
        <p:blipFill rotWithShape="1">
          <a:blip r:embed="rId4">
            <a:alphaModFix/>
          </a:blip>
          <a:srcRect b="0" l="0" r="0" t="0"/>
          <a:stretch/>
        </p:blipFill>
        <p:spPr>
          <a:xfrm rot="5400000">
            <a:off x="5203363" y="3481751"/>
            <a:ext cx="2876597" cy="2893710"/>
          </a:xfrm>
          <a:prstGeom prst="rect">
            <a:avLst/>
          </a:prstGeom>
          <a:noFill/>
          <a:ln>
            <a:noFill/>
          </a:ln>
        </p:spPr>
      </p:pic>
      <p:sp>
        <p:nvSpPr>
          <p:cNvPr id="268" name="Google Shape;268;p22"/>
          <p:cNvSpPr/>
          <p:nvPr/>
        </p:nvSpPr>
        <p:spPr>
          <a:xfrm>
            <a:off x="5212532" y="3490163"/>
            <a:ext cx="121468" cy="132065"/>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269" name="Google Shape;269;p22"/>
          <p:cNvCxnSpPr>
            <a:stCxn id="268" idx="0"/>
          </p:cNvCxnSpPr>
          <p:nvPr/>
        </p:nvCxnSpPr>
        <p:spPr>
          <a:xfrm rot="10800000">
            <a:off x="959266" y="1416263"/>
            <a:ext cx="4314000" cy="2073900"/>
          </a:xfrm>
          <a:prstGeom prst="straightConnector1">
            <a:avLst/>
          </a:prstGeom>
          <a:noFill/>
          <a:ln cap="flat" cmpd="sng" w="28575">
            <a:solidFill>
              <a:srgbClr val="FF0000"/>
            </a:solidFill>
            <a:prstDash val="solid"/>
            <a:round/>
            <a:headEnd len="sm" w="sm" type="none"/>
            <a:tailEnd len="sm" w="sm" type="none"/>
          </a:ln>
        </p:spPr>
      </p:cxnSp>
      <p:cxnSp>
        <p:nvCxnSpPr>
          <p:cNvPr id="270" name="Google Shape;270;p22"/>
          <p:cNvCxnSpPr/>
          <p:nvPr/>
        </p:nvCxnSpPr>
        <p:spPr>
          <a:xfrm rot="10800000">
            <a:off x="525553" y="1790363"/>
            <a:ext cx="4686979" cy="1831710"/>
          </a:xfrm>
          <a:prstGeom prst="straightConnector1">
            <a:avLst/>
          </a:prstGeom>
          <a:noFill/>
          <a:ln cap="flat" cmpd="sng" w="28575">
            <a:solidFill>
              <a:srgbClr val="FF0000"/>
            </a:solidFill>
            <a:prstDash val="solid"/>
            <a:round/>
            <a:headEnd len="sm" w="sm" type="none"/>
            <a:tailEnd len="sm" w="sm" type="none"/>
          </a:ln>
        </p:spPr>
      </p:cxnSp>
      <p:sp>
        <p:nvSpPr>
          <p:cNvPr id="271" name="Google Shape;271;p22"/>
          <p:cNvSpPr txBox="1"/>
          <p:nvPr/>
        </p:nvSpPr>
        <p:spPr>
          <a:xfrm>
            <a:off x="5135113" y="1815113"/>
            <a:ext cx="3678000" cy="127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Kernel para obtenção do heat map ou mapa de recursos. </a:t>
            </a:r>
            <a:endParaRPr b="0" i="0" sz="2800" u="none" cap="none" strike="noStrike">
              <a:solidFill>
                <a:schemeClr val="dk1"/>
              </a:solidFill>
              <a:latin typeface="Calibri"/>
              <a:ea typeface="Calibri"/>
              <a:cs typeface="Calibri"/>
              <a:sym typeface="Calibri"/>
            </a:endParaRPr>
          </a:p>
        </p:txBody>
      </p:sp>
      <p:sp>
        <p:nvSpPr>
          <p:cNvPr id="272" name="Google Shape;272;p22"/>
          <p:cNvSpPr/>
          <p:nvPr/>
        </p:nvSpPr>
        <p:spPr>
          <a:xfrm>
            <a:off x="5351866" y="3490163"/>
            <a:ext cx="121468" cy="13191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273" name="Google Shape;273;p22"/>
          <p:cNvCxnSpPr>
            <a:stCxn id="272" idx="0"/>
          </p:cNvCxnSpPr>
          <p:nvPr/>
        </p:nvCxnSpPr>
        <p:spPr>
          <a:xfrm rot="10800000">
            <a:off x="1361400" y="1396763"/>
            <a:ext cx="4051200" cy="2093400"/>
          </a:xfrm>
          <a:prstGeom prst="straightConnector1">
            <a:avLst/>
          </a:prstGeom>
          <a:noFill/>
          <a:ln cap="flat" cmpd="sng" w="28575">
            <a:solidFill>
              <a:srgbClr val="FFFF00"/>
            </a:solidFill>
            <a:prstDash val="solid"/>
            <a:round/>
            <a:headEnd len="sm" w="sm" type="none"/>
            <a:tailEnd len="sm" w="sm" type="none"/>
          </a:ln>
        </p:spPr>
      </p:cxnSp>
      <p:cxnSp>
        <p:nvCxnSpPr>
          <p:cNvPr id="274" name="Google Shape;274;p22"/>
          <p:cNvCxnSpPr>
            <a:stCxn id="272" idx="2"/>
          </p:cNvCxnSpPr>
          <p:nvPr/>
        </p:nvCxnSpPr>
        <p:spPr>
          <a:xfrm rot="10800000">
            <a:off x="959400" y="1780973"/>
            <a:ext cx="4453200" cy="1841100"/>
          </a:xfrm>
          <a:prstGeom prst="straightConnector1">
            <a:avLst/>
          </a:prstGeom>
          <a:noFill/>
          <a:ln cap="flat" cmpd="sng" w="28575">
            <a:solidFill>
              <a:srgbClr val="FFFF00"/>
            </a:solidFill>
            <a:prstDash val="solid"/>
            <a:round/>
            <a:headEnd len="sm" w="sm" type="none"/>
            <a:tailEnd len="sm" w="sm" type="none"/>
          </a:ln>
        </p:spPr>
      </p:cxnSp>
      <p:sp>
        <p:nvSpPr>
          <p:cNvPr id="275" name="Google Shape;275;p22"/>
          <p:cNvSpPr/>
          <p:nvPr/>
        </p:nvSpPr>
        <p:spPr>
          <a:xfrm>
            <a:off x="986336" y="1387762"/>
            <a:ext cx="375040" cy="393145"/>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6" name="Google Shape;276;p22"/>
          <p:cNvSpPr txBox="1"/>
          <p:nvPr/>
        </p:nvSpPr>
        <p:spPr>
          <a:xfrm>
            <a:off x="8578213" y="1790363"/>
            <a:ext cx="31014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Cada célula recebe uma pontuação. </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Pessoa;</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Relógio;</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Carro;</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Cachorro;</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Fundo “background”.</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type="title"/>
          </p:nvPr>
        </p:nvSpPr>
        <p:spPr>
          <a:xfrm>
            <a:off x="838200" y="515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82" name="Google Shape;282;p23"/>
          <p:cNvPicPr preferRelativeResize="0"/>
          <p:nvPr/>
        </p:nvPicPr>
        <p:blipFill rotWithShape="1">
          <a:blip r:embed="rId3">
            <a:alphaModFix/>
          </a:blip>
          <a:srcRect b="0" l="0" r="0" t="0"/>
          <a:stretch/>
        </p:blipFill>
        <p:spPr>
          <a:xfrm>
            <a:off x="1758950" y="1178075"/>
            <a:ext cx="8674100" cy="3399850"/>
          </a:xfrm>
          <a:prstGeom prst="rect">
            <a:avLst/>
          </a:prstGeom>
          <a:noFill/>
          <a:ln>
            <a:noFill/>
          </a:ln>
        </p:spPr>
      </p:pic>
      <p:sp>
        <p:nvSpPr>
          <p:cNvPr id="283" name="Google Shape;283;p23"/>
          <p:cNvSpPr txBox="1"/>
          <p:nvPr/>
        </p:nvSpPr>
        <p:spPr>
          <a:xfrm>
            <a:off x="838201" y="4794499"/>
            <a:ext cx="10515599" cy="186204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300" u="none" cap="none" strike="noStrike">
                <a:solidFill>
                  <a:srgbClr val="000000"/>
                </a:solidFill>
                <a:latin typeface="Calibri"/>
                <a:ea typeface="Calibri"/>
                <a:cs typeface="Calibri"/>
                <a:sym typeface="Calibri"/>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4"/>
          <p:cNvSpPr txBox="1"/>
          <p:nvPr>
            <p:ph type="title"/>
          </p:nvPr>
        </p:nvSpPr>
        <p:spPr>
          <a:xfrm>
            <a:off x="838200" y="515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89" name="Google Shape;289;p24"/>
          <p:cNvPicPr preferRelativeResize="0"/>
          <p:nvPr/>
        </p:nvPicPr>
        <p:blipFill rotWithShape="1">
          <a:blip r:embed="rId3">
            <a:alphaModFix/>
          </a:blip>
          <a:srcRect b="0" l="0" r="0" t="0"/>
          <a:stretch/>
        </p:blipFill>
        <p:spPr>
          <a:xfrm>
            <a:off x="2084160" y="1179223"/>
            <a:ext cx="8023679" cy="2740782"/>
          </a:xfrm>
          <a:prstGeom prst="rect">
            <a:avLst/>
          </a:prstGeom>
          <a:noFill/>
          <a:ln>
            <a:noFill/>
          </a:ln>
        </p:spPr>
      </p:pic>
      <p:sp>
        <p:nvSpPr>
          <p:cNvPr id="290" name="Google Shape;290;p24"/>
          <p:cNvSpPr txBox="1"/>
          <p:nvPr/>
        </p:nvSpPr>
        <p:spPr>
          <a:xfrm>
            <a:off x="838199" y="3920005"/>
            <a:ext cx="10515599" cy="256993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300" u="none" cap="none" strike="noStrike">
                <a:solidFill>
                  <a:srgbClr val="000000"/>
                </a:solidFill>
                <a:latin typeface="Calibri"/>
                <a:ea typeface="Calibri"/>
                <a:cs typeface="Calibri"/>
                <a:sym typeface="Calibri"/>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5"/>
          <p:cNvSpPr txBox="1"/>
          <p:nvPr>
            <p:ph type="title"/>
          </p:nvPr>
        </p:nvSpPr>
        <p:spPr>
          <a:xfrm>
            <a:off x="838200" y="515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96" name="Google Shape;296;p25"/>
          <p:cNvPicPr preferRelativeResize="0"/>
          <p:nvPr/>
        </p:nvPicPr>
        <p:blipFill rotWithShape="1">
          <a:blip r:embed="rId3">
            <a:alphaModFix/>
          </a:blip>
          <a:srcRect b="0" l="0" r="0" t="0"/>
          <a:stretch/>
        </p:blipFill>
        <p:spPr>
          <a:xfrm>
            <a:off x="2084160" y="1179223"/>
            <a:ext cx="8023679" cy="2740782"/>
          </a:xfrm>
          <a:prstGeom prst="rect">
            <a:avLst/>
          </a:prstGeom>
          <a:noFill/>
          <a:ln>
            <a:noFill/>
          </a:ln>
        </p:spPr>
      </p:pic>
      <p:sp>
        <p:nvSpPr>
          <p:cNvPr id="297" name="Google Shape;297;p25"/>
          <p:cNvSpPr txBox="1"/>
          <p:nvPr/>
        </p:nvSpPr>
        <p:spPr>
          <a:xfrm>
            <a:off x="838199" y="3920005"/>
            <a:ext cx="10515599" cy="150810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300" u="none" cap="none" strike="noStrike">
                <a:solidFill>
                  <a:srgbClr val="000000"/>
                </a:solidFill>
                <a:latin typeface="Calibri"/>
                <a:ea typeface="Calibri"/>
                <a:cs typeface="Calibri"/>
                <a:sym typeface="Calibri"/>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Origem do FOMO</a:t>
            </a:r>
            <a:endParaRPr/>
          </a:p>
        </p:txBody>
      </p:sp>
      <p:sp>
        <p:nvSpPr>
          <p:cNvPr id="303" name="Google Shape;303;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8108"/>
              <a:buChar char="•"/>
            </a:pPr>
            <a:r>
              <a:rPr b="0" i="0" lang="pt-BR">
                <a:latin typeface="Calibri"/>
                <a:ea typeface="Calibri"/>
                <a:cs typeface="Calibri"/>
                <a:sym typeface="Calibri"/>
              </a:rPr>
              <a:t>O modelo FOMO é de propriedade da ferramenta Edge Impulse, foi inaugurado em março de 2022. Por </a:t>
            </a:r>
            <a:r>
              <a:rPr b="0" i="0" lang="pt-BR" u="sng">
                <a:solidFill>
                  <a:schemeClr val="hlink"/>
                </a:solidFill>
                <a:latin typeface="Calibri"/>
                <a:ea typeface="Calibri"/>
                <a:cs typeface="Calibri"/>
                <a:sym typeface="Calibri"/>
                <a:hlinkClick r:id="rId3"/>
              </a:rPr>
              <a:t>Louis Moreau</a:t>
            </a:r>
            <a:r>
              <a:rPr b="0" i="0" lang="pt-BR">
                <a:latin typeface="Calibri"/>
                <a:ea typeface="Calibri"/>
                <a:cs typeface="Calibri"/>
                <a:sym typeface="Calibri"/>
              </a:rPr>
              <a:t>.  </a:t>
            </a:r>
            <a:endParaRPr/>
          </a:p>
          <a:p>
            <a:pPr indent="0" lvl="0" marL="0" rtl="0" algn="just">
              <a:lnSpc>
                <a:spcPct val="90000"/>
              </a:lnSpc>
              <a:spcBef>
                <a:spcPts val="1000"/>
              </a:spcBef>
              <a:spcAft>
                <a:spcPts val="0"/>
              </a:spcAft>
              <a:buClr>
                <a:schemeClr val="dk1"/>
              </a:buClr>
              <a:buSzPct val="108108"/>
              <a:buNone/>
            </a:pPr>
            <a:r>
              <a:t/>
            </a:r>
            <a:endParaRPr b="0" i="0">
              <a:latin typeface="Calibri"/>
              <a:ea typeface="Calibri"/>
              <a:cs typeface="Calibri"/>
              <a:sym typeface="Calibri"/>
            </a:endParaRPr>
          </a:p>
          <a:p>
            <a:pPr indent="-228600" lvl="0" marL="228600" rtl="0" algn="just">
              <a:lnSpc>
                <a:spcPct val="90000"/>
              </a:lnSpc>
              <a:spcBef>
                <a:spcPts val="1000"/>
              </a:spcBef>
              <a:spcAft>
                <a:spcPts val="0"/>
              </a:spcAft>
              <a:buClr>
                <a:schemeClr val="dk1"/>
              </a:buClr>
              <a:buSzPct val="108108"/>
              <a:buChar char="•"/>
            </a:pPr>
            <a:r>
              <a:rPr b="0" i="0" lang="pt-BR">
                <a:latin typeface="Calibri"/>
                <a:ea typeface="Calibri"/>
                <a:cs typeface="Calibri"/>
                <a:sym typeface="Calibri"/>
              </a:rPr>
              <a:t>FOMO é um novo algoritmo de aprendizado de máquina derivado da arquitetura MobileNetV2, que permite a detecção de objetos em dispositivos restritos.</a:t>
            </a:r>
            <a:endParaRPr/>
          </a:p>
          <a:p>
            <a:pPr indent="0" lvl="0" marL="0" rtl="0" algn="just">
              <a:lnSpc>
                <a:spcPct val="90000"/>
              </a:lnSpc>
              <a:spcBef>
                <a:spcPts val="1000"/>
              </a:spcBef>
              <a:spcAft>
                <a:spcPts val="0"/>
              </a:spcAft>
              <a:buClr>
                <a:schemeClr val="dk1"/>
              </a:buClr>
              <a:buSzPct val="108108"/>
              <a:buNone/>
            </a:pPr>
            <a:r>
              <a:t/>
            </a:r>
            <a:endParaRPr b="0" i="0">
              <a:latin typeface="Calibri"/>
              <a:ea typeface="Calibri"/>
              <a:cs typeface="Calibri"/>
              <a:sym typeface="Calibri"/>
            </a:endParaRPr>
          </a:p>
          <a:p>
            <a:pPr indent="-228600" lvl="0" marL="228600" rtl="0" algn="just">
              <a:lnSpc>
                <a:spcPct val="90000"/>
              </a:lnSpc>
              <a:spcBef>
                <a:spcPts val="1000"/>
              </a:spcBef>
              <a:spcAft>
                <a:spcPts val="0"/>
              </a:spcAft>
              <a:buClr>
                <a:schemeClr val="dk1"/>
              </a:buClr>
              <a:buSzPct val="108108"/>
              <a:buChar char="•"/>
            </a:pPr>
            <a:r>
              <a:rPr b="0" i="0" lang="pt-BR">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09" name="Google Shape;309;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indent="0" lvl="0" marL="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indent="0" lvl="0" marL="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15" name="Google Shape;315;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b="1" i="1" lang="pt-BR"/>
              <a:t>grid </a:t>
            </a:r>
            <a:r>
              <a:rPr lang="pt-BR"/>
              <a:t>e executamos o equivalente à classificação da imagem em todas as células do </a:t>
            </a:r>
            <a:r>
              <a:rPr b="1" i="1" lang="pt-BR"/>
              <a:t>grid, </a:t>
            </a:r>
            <a:r>
              <a:rPr lang="pt-BR"/>
              <a:t>de forma independente e em paralelo.</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Por predefinição, o tamanho do grid é de 8x8 </a:t>
            </a:r>
            <a:r>
              <a:rPr b="1" i="1" lang="pt-BR"/>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pic>
        <p:nvPicPr>
          <p:cNvPr id="321" name="Google Shape;321;p29"/>
          <p:cNvPicPr preferRelativeResize="0"/>
          <p:nvPr/>
        </p:nvPicPr>
        <p:blipFill rotWithShape="1">
          <a:blip r:embed="rId3">
            <a:alphaModFix/>
          </a:blip>
          <a:srcRect b="0" l="0" r="0" t="0"/>
          <a:stretch/>
        </p:blipFill>
        <p:spPr>
          <a:xfrm>
            <a:off x="4533901" y="1264444"/>
            <a:ext cx="5249007" cy="5228431"/>
          </a:xfrm>
          <a:prstGeom prst="rect">
            <a:avLst/>
          </a:prstGeom>
          <a:noFill/>
          <a:ln>
            <a:noFill/>
          </a:ln>
        </p:spPr>
      </p:pic>
      <p:sp>
        <p:nvSpPr>
          <p:cNvPr id="322" name="Google Shape;322;p29"/>
          <p:cNvSpPr txBox="1"/>
          <p:nvPr>
            <p:ph idx="1" type="body"/>
          </p:nvPr>
        </p:nvSpPr>
        <p:spPr>
          <a:xfrm>
            <a:off x="838201" y="1825625"/>
            <a:ext cx="36957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Veja ao lado: </a:t>
            </a:r>
            <a:endParaRPr/>
          </a:p>
          <a:p>
            <a:pPr indent="0" lvl="0" marL="0" rtl="0" algn="just">
              <a:lnSpc>
                <a:spcPct val="90000"/>
              </a:lnSpc>
              <a:spcBef>
                <a:spcPts val="1000"/>
              </a:spcBef>
              <a:spcAft>
                <a:spcPts val="0"/>
              </a:spcAft>
              <a:buClr>
                <a:schemeClr val="dk1"/>
              </a:buClr>
              <a:buSzPts val="2800"/>
              <a:buNone/>
            </a:pPr>
            <a:r>
              <a:rPr lang="pt-BR"/>
              <a:t>Imagem 96x96 dividida em grids de 12x12. E cada grid, é composto de 8x8 </a:t>
            </a:r>
            <a:r>
              <a:rPr b="1" i="1" lang="pt-BR"/>
              <a:t>pixels.</a:t>
            </a:r>
            <a:endParaRPr b="1" i="1"/>
          </a:p>
          <a:p>
            <a:pPr indent="-50800" lvl="0" marL="228600" rtl="0" algn="l">
              <a:lnSpc>
                <a:spcPct val="90000"/>
              </a:lnSpc>
              <a:spcBef>
                <a:spcPts val="1000"/>
              </a:spcBef>
              <a:spcAft>
                <a:spcPts val="0"/>
              </a:spcAft>
              <a:buClr>
                <a:schemeClr val="dk1"/>
              </a:buClr>
              <a:buSzPts val="2800"/>
              <a:buNone/>
            </a:pPr>
            <a:r>
              <a:t/>
            </a:r>
            <a:endParaRPr/>
          </a:p>
        </p:txBody>
      </p:sp>
      <p:pic>
        <p:nvPicPr>
          <p:cNvPr id="323" name="Google Shape;323;p29"/>
          <p:cNvPicPr preferRelativeResize="0"/>
          <p:nvPr/>
        </p:nvPicPr>
        <p:blipFill rotWithShape="1">
          <a:blip r:embed="rId3">
            <a:alphaModFix/>
          </a:blip>
          <a:srcRect b="77562" l="0" r="70966" t="0"/>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pic>
        <p:nvPicPr>
          <p:cNvPr id="329" name="Google Shape;329;p30"/>
          <p:cNvPicPr preferRelativeResize="0"/>
          <p:nvPr/>
        </p:nvPicPr>
        <p:blipFill rotWithShape="1">
          <a:blip r:embed="rId3">
            <a:alphaModFix/>
          </a:blip>
          <a:srcRect b="0" l="0" r="0" t="0"/>
          <a:stretch/>
        </p:blipFill>
        <p:spPr>
          <a:xfrm>
            <a:off x="838188" y="1500275"/>
            <a:ext cx="4853078" cy="4862375"/>
          </a:xfrm>
          <a:prstGeom prst="rect">
            <a:avLst/>
          </a:prstGeom>
          <a:noFill/>
          <a:ln>
            <a:noFill/>
          </a:ln>
        </p:spPr>
      </p:pic>
      <p:sp>
        <p:nvSpPr>
          <p:cNvPr id="330" name="Google Shape;330;p30"/>
          <p:cNvSpPr txBox="1"/>
          <p:nvPr/>
        </p:nvSpPr>
        <p:spPr>
          <a:xfrm>
            <a:off x="5691275" y="4186688"/>
            <a:ext cx="2748000" cy="182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pt-BR" sz="2200" u="none" cap="none" strike="noStrike">
                <a:solidFill>
                  <a:schemeClr val="dk1"/>
                </a:solidFill>
                <a:latin typeface="Calibri"/>
                <a:ea typeface="Calibri"/>
                <a:cs typeface="Calibri"/>
                <a:sym typeface="Calibri"/>
              </a:rPr>
              <a:t>células vizinhas com a mesma classe são removidas (deixando pontuações mais altas).</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331" name="Google Shape;331;p30"/>
          <p:cNvPicPr preferRelativeResize="0"/>
          <p:nvPr/>
        </p:nvPicPr>
        <p:blipFill rotWithShape="1">
          <a:blip r:embed="rId4">
            <a:alphaModFix/>
          </a:blip>
          <a:srcRect b="0" l="0" r="0" t="0"/>
          <a:stretch/>
        </p:blipFill>
        <p:spPr>
          <a:xfrm>
            <a:off x="8591675" y="1843225"/>
            <a:ext cx="3447924" cy="3395683"/>
          </a:xfrm>
          <a:prstGeom prst="rect">
            <a:avLst/>
          </a:prstGeom>
          <a:noFill/>
          <a:ln>
            <a:noFill/>
          </a:ln>
        </p:spPr>
      </p:pic>
      <p:cxnSp>
        <p:nvCxnSpPr>
          <p:cNvPr id="332" name="Google Shape;332;p30"/>
          <p:cNvCxnSpPr>
            <a:endCxn id="331" idx="0"/>
          </p:cNvCxnSpPr>
          <p:nvPr/>
        </p:nvCxnSpPr>
        <p:spPr>
          <a:xfrm flipH="1" rot="10800000">
            <a:off x="5695937" y="1843225"/>
            <a:ext cx="4619700" cy="2051100"/>
          </a:xfrm>
          <a:prstGeom prst="curvedConnector4">
            <a:avLst>
              <a:gd fmla="val 31341" name="adj1"/>
              <a:gd fmla="val 111610" name="adj2"/>
            </a:avLst>
          </a:prstGeom>
          <a:noFill/>
          <a:ln cap="flat" cmpd="sng" w="28575">
            <a:solidFill>
              <a:srgbClr val="FF0000"/>
            </a:solidFill>
            <a:prstDash val="solid"/>
            <a:round/>
            <a:headEnd len="sm" w="sm" type="none"/>
            <a:tailEnd len="sm" w="sm" type="none"/>
          </a:ln>
        </p:spPr>
      </p:cxnSp>
      <p:sp>
        <p:nvSpPr>
          <p:cNvPr id="333" name="Google Shape;333;p30"/>
          <p:cNvSpPr/>
          <p:nvPr/>
        </p:nvSpPr>
        <p:spPr>
          <a:xfrm>
            <a:off x="10252775" y="1768275"/>
            <a:ext cx="129525" cy="137175"/>
          </a:xfrm>
          <a:custGeom>
            <a:rect b="b" l="l" r="r" t="t"/>
            <a:pathLst>
              <a:path extrusionOk="0" h="5487" w="5181">
                <a:moveTo>
                  <a:pt x="0" y="4268"/>
                </a:moveTo>
                <a:lnTo>
                  <a:pt x="5181" y="0"/>
                </a:lnTo>
                <a:lnTo>
                  <a:pt x="5181" y="5487"/>
                </a:lnTo>
                <a:close/>
              </a:path>
            </a:pathLst>
          </a:custGeom>
          <a:solidFill>
            <a:srgbClr val="FF0000"/>
          </a:solidFill>
          <a:ln cap="flat" cmpd="sng" w="9525">
            <a:solidFill>
              <a:srgbClr val="FF0000"/>
            </a:solidFill>
            <a:prstDash val="solid"/>
            <a:round/>
            <a:headEnd len="sm" w="sm" type="none"/>
            <a:tailEnd len="sm" w="sm" type="non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39" name="Google Shape;339;p31"/>
          <p:cNvSpPr txBox="1"/>
          <p:nvPr>
            <p:ph idx="1" type="body"/>
          </p:nvPr>
        </p:nvSpPr>
        <p:spPr>
          <a:xfrm>
            <a:off x="838201" y="1825625"/>
            <a:ext cx="36957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Veja ao lado: </a:t>
            </a:r>
            <a:endParaRPr/>
          </a:p>
          <a:p>
            <a:pPr indent="0" lvl="0" marL="0" rtl="0" algn="just">
              <a:lnSpc>
                <a:spcPct val="90000"/>
              </a:lnSpc>
              <a:spcBef>
                <a:spcPts val="1000"/>
              </a:spcBef>
              <a:spcAft>
                <a:spcPts val="0"/>
              </a:spcAft>
              <a:buClr>
                <a:schemeClr val="dk1"/>
              </a:buClr>
              <a:buSzPts val="2800"/>
              <a:buNone/>
            </a:pPr>
            <a:r>
              <a:rPr lang="pt-BR"/>
              <a:t>Imagem de 320x320 dividida em grids de 40x40. E cada grid, é composto de 8x8 </a:t>
            </a:r>
            <a:r>
              <a:rPr b="1" i="1" lang="pt-BR"/>
              <a:t>pixels.</a:t>
            </a:r>
            <a:endParaRPr b="1" i="1"/>
          </a:p>
          <a:p>
            <a:pPr indent="-50800" lvl="0" marL="228600" rtl="0" algn="l">
              <a:lnSpc>
                <a:spcPct val="90000"/>
              </a:lnSpc>
              <a:spcBef>
                <a:spcPts val="1000"/>
              </a:spcBef>
              <a:spcAft>
                <a:spcPts val="0"/>
              </a:spcAft>
              <a:buClr>
                <a:schemeClr val="dk1"/>
              </a:buClr>
              <a:buSzPts val="2800"/>
              <a:buNone/>
            </a:pPr>
            <a:r>
              <a:t/>
            </a:r>
            <a:endParaRPr/>
          </a:p>
        </p:txBody>
      </p:sp>
      <p:pic>
        <p:nvPicPr>
          <p:cNvPr id="340" name="Google Shape;340;p31"/>
          <p:cNvPicPr preferRelativeResize="0"/>
          <p:nvPr/>
        </p:nvPicPr>
        <p:blipFill rotWithShape="1">
          <a:blip r:embed="rId3">
            <a:alphaModFix/>
          </a:blip>
          <a:srcRect b="0" l="0" r="0" t="0"/>
          <a:stretch/>
        </p:blipFill>
        <p:spPr>
          <a:xfrm>
            <a:off x="5035710" y="1399381"/>
            <a:ext cx="5244781" cy="5203825"/>
          </a:xfrm>
          <a:prstGeom prst="rect">
            <a:avLst/>
          </a:prstGeom>
          <a:noFill/>
          <a:ln>
            <a:noFill/>
          </a:ln>
        </p:spPr>
      </p:pic>
      <p:pic>
        <p:nvPicPr>
          <p:cNvPr id="341" name="Google Shape;341;p31"/>
          <p:cNvPicPr preferRelativeResize="0"/>
          <p:nvPr/>
        </p:nvPicPr>
        <p:blipFill rotWithShape="1">
          <a:blip r:embed="rId3">
            <a:alphaModFix/>
          </a:blip>
          <a:srcRect b="30397" l="2" r="77240" t="55600"/>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rotWithShape="1">
          <a:blip r:embed="rId3">
            <a:alphaModFix/>
          </a:blip>
          <a:srcRect b="0" l="0" r="0" t="0"/>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47" name="Google Shape;347;p32"/>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A resolução pode ser ajustada para cada caso de utilização, de acordo com qual camada for cortada o FOMO. Pode até treinar em fragmentos mais pequenos e depois aumentar a escala durante a inferência.</a:t>
            </a:r>
            <a:endParaRPr/>
          </a:p>
        </p:txBody>
      </p:sp>
      <p:pic>
        <p:nvPicPr>
          <p:cNvPr descr="Camadas - Guia dev" id="348" name="Google Shape;348;p32"/>
          <p:cNvPicPr preferRelativeResize="0"/>
          <p:nvPr/>
        </p:nvPicPr>
        <p:blipFill rotWithShape="1">
          <a:blip r:embed="rId3">
            <a:alphaModFix/>
          </a:blip>
          <a:srcRect b="0" l="0" r="0" t="0"/>
          <a:stretch/>
        </p:blipFill>
        <p:spPr>
          <a:xfrm>
            <a:off x="4924425" y="3429000"/>
            <a:ext cx="2343150" cy="1952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54" name="Google Shape;354;p33"/>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Na escolha do FOMO o primeiro objetivo, era executar a deteção de objetos em microcontroladores onde o flash e a RAM são, na maioria das vezes, muito limitados.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A versão mais pequena do FOMO (entrada em escala de cinzentos 96x96, MobileNetV2 0.05 alpha) corre em &lt;100KB RAM e ~10 fps em um Cortex-M4F a 80MHz.</a:t>
            </a:r>
            <a:endParaRPr/>
          </a:p>
          <a:p>
            <a:pPr indent="0" lvl="0" marL="0" rtl="0" algn="l">
              <a:lnSpc>
                <a:spcPct val="90000"/>
              </a:lnSpc>
              <a:spcBef>
                <a:spcPts val="1000"/>
              </a:spcBef>
              <a:spcAft>
                <a:spcPts val="0"/>
              </a:spcAft>
              <a:buClr>
                <a:schemeClr val="dk1"/>
              </a:buClr>
              <a:buSzPts val="2800"/>
              <a:buNone/>
            </a:pPr>
            <a:r>
              <a:t/>
            </a:r>
            <a:endParaRPr/>
          </a:p>
        </p:txBody>
      </p:sp>
      <p:pic>
        <p:nvPicPr>
          <p:cNvPr id="355" name="Google Shape;355;p33"/>
          <p:cNvPicPr preferRelativeResize="0"/>
          <p:nvPr/>
        </p:nvPicPr>
        <p:blipFill rotWithShape="1">
          <a:blip r:embed="rId3">
            <a:alphaModFix/>
          </a:blip>
          <a:srcRect b="0" l="0" r="0" t="0"/>
          <a:stretch/>
        </p:blipFill>
        <p:spPr>
          <a:xfrm>
            <a:off x="-261256" y="2792475"/>
            <a:ext cx="2510972" cy="2099337"/>
          </a:xfrm>
          <a:prstGeom prst="rect">
            <a:avLst/>
          </a:prstGeom>
          <a:noFill/>
          <a:ln>
            <a:noFill/>
          </a:ln>
        </p:spPr>
      </p:pic>
      <p:pic>
        <p:nvPicPr>
          <p:cNvPr id="356" name="Google Shape;356;p33"/>
          <p:cNvPicPr preferRelativeResize="0"/>
          <p:nvPr/>
        </p:nvPicPr>
        <p:blipFill rotWithShape="1">
          <a:blip r:embed="rId4">
            <a:alphaModFix/>
          </a:blip>
          <a:srcRect b="0" l="0" r="0" t="0"/>
          <a:stretch/>
        </p:blipFill>
        <p:spPr>
          <a:xfrm>
            <a:off x="10425111" y="5238750"/>
            <a:ext cx="1857375" cy="1619250"/>
          </a:xfrm>
          <a:prstGeom prst="rect">
            <a:avLst/>
          </a:prstGeom>
          <a:noFill/>
          <a:ln>
            <a:noFill/>
          </a:ln>
        </p:spPr>
      </p:pic>
      <p:pic>
        <p:nvPicPr>
          <p:cNvPr id="357" name="Google Shape;357;p33"/>
          <p:cNvPicPr preferRelativeResize="0"/>
          <p:nvPr/>
        </p:nvPicPr>
        <p:blipFill rotWithShape="1">
          <a:blip r:embed="rId5">
            <a:alphaModFix/>
          </a:blip>
          <a:srcRect b="0" l="0" r="0" t="0"/>
          <a:stretch/>
        </p:blipFill>
        <p:spPr>
          <a:xfrm rot="1380906">
            <a:off x="9179876" y="312072"/>
            <a:ext cx="2952750" cy="904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63" name="Google Shape;363;p34"/>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pt-BR"/>
              <a:t>O FOMO pode ser considerado como uma deteção de objetos em que as caixas delimitadoras são todas quadradas e, com a configuração predefinida, 1/8 da resolução da entrada.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pt-BR"/>
              <a:t>Isto significa que funciona melhor quando os objetos têm todos um tamanho semelhante. Para muitos casos de utilização, por exemplo, aqueles com uma localização fixa da câmara.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pt-BR"/>
              <a:t>O importante é os objetos não estarem próximos de si, pois como faz uma classificação por cada bloco antes da detecção ele funde este bloco e faz com que ocasionalmente ocorra um engano.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pic>
        <p:nvPicPr>
          <p:cNvPr id="369" name="Google Shape;369;p35"/>
          <p:cNvPicPr preferRelativeResize="0"/>
          <p:nvPr/>
        </p:nvPicPr>
        <p:blipFill rotWithShape="1">
          <a:blip r:embed="rId3">
            <a:alphaModFix/>
          </a:blip>
          <a:srcRect b="0" l="0" r="0" t="0"/>
          <a:stretch/>
        </p:blipFill>
        <p:spPr>
          <a:xfrm>
            <a:off x="622175" y="1548625"/>
            <a:ext cx="4964254" cy="4862375"/>
          </a:xfrm>
          <a:prstGeom prst="rect">
            <a:avLst/>
          </a:prstGeom>
          <a:noFill/>
          <a:ln>
            <a:noFill/>
          </a:ln>
        </p:spPr>
      </p:pic>
      <p:pic>
        <p:nvPicPr>
          <p:cNvPr id="370" name="Google Shape;370;p35"/>
          <p:cNvPicPr preferRelativeResize="0"/>
          <p:nvPr/>
        </p:nvPicPr>
        <p:blipFill rotWithShape="1">
          <a:blip r:embed="rId4">
            <a:alphaModFix/>
          </a:blip>
          <a:srcRect b="0" l="0" r="0" t="0"/>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76" name="Google Shape;376;p36"/>
          <p:cNvSpPr txBox="1"/>
          <p:nvPr/>
        </p:nvSpPr>
        <p:spPr>
          <a:xfrm>
            <a:off x="724250" y="2456850"/>
            <a:ext cx="5140800" cy="194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377" name="Google Shape;377;p36"/>
          <p:cNvPicPr preferRelativeResize="0"/>
          <p:nvPr/>
        </p:nvPicPr>
        <p:blipFill rotWithShape="1">
          <a:blip r:embed="rId3">
            <a:alphaModFix/>
          </a:blip>
          <a:srcRect b="0" l="0" r="0" t="0"/>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83" name="Google Shape;383;p37"/>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b="1" i="1" lang="pt-BR"/>
              <a:t>grid</a:t>
            </a:r>
            <a:r>
              <a:rPr lang="pt-BR"/>
              <a:t> será "parafuso", "prego", “arroela“, “parafuso sextavado” e “</a:t>
            </a:r>
            <a:r>
              <a:rPr b="1" i="1" lang="pt-BR"/>
              <a:t>background</a:t>
            </a:r>
            <a:r>
              <a:rPr lang="pt-BR"/>
              <a: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390" name="Google Shape;390;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000000"/>
              </a:buClr>
              <a:buSzPts val="2600"/>
              <a:buNone/>
            </a:pPr>
            <a:r>
              <a:rPr lang="pt-BR" sz="2600">
                <a:solidFill>
                  <a:srgbClr val="000000"/>
                </a:solidFill>
                <a:latin typeface="Calibri"/>
                <a:ea typeface="Calibri"/>
                <a:cs typeface="Calibri"/>
                <a:sym typeface="Calibri"/>
              </a:rPr>
              <a:t>No corpo do modelo FOMO é utilizado camadas convolucionais (CNN), e</a:t>
            </a:r>
            <a:endParaRPr sz="2600">
              <a:solidFill>
                <a:srgbClr val="000000"/>
              </a:solidFill>
              <a:latin typeface="Calibri"/>
              <a:ea typeface="Calibri"/>
              <a:cs typeface="Calibri"/>
              <a:sym typeface="Calibri"/>
            </a:endParaRPr>
          </a:p>
          <a:p>
            <a:pPr indent="0" lvl="0" marL="0" rtl="0" algn="just">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 O modelo pode até ser treinado com imagens rotuladas com caixas delimitadoras, de acordo com os </a:t>
            </a:r>
            <a:r>
              <a:rPr b="1" i="1" lang="pt-BR" sz="2600">
                <a:solidFill>
                  <a:srgbClr val="000000"/>
                </a:solidFill>
                <a:latin typeface="Calibri"/>
                <a:ea typeface="Calibri"/>
                <a:cs typeface="Calibri"/>
                <a:sym typeface="Calibri"/>
              </a:rPr>
              <a:t>label’s </a:t>
            </a:r>
            <a:r>
              <a:rPr lang="pt-BR" sz="2600">
                <a:solidFill>
                  <a:srgbClr val="000000"/>
                </a:solidFill>
                <a:latin typeface="Calibri"/>
                <a:ea typeface="Calibri"/>
                <a:cs typeface="Calibri"/>
                <a:sym typeface="Calibri"/>
              </a:rPr>
              <a:t>de alguma arquitetura que for usar de referência como base de dados, YOLO, COCO, XML pascal VOC, enfim. </a:t>
            </a:r>
            <a:endParaRPr/>
          </a:p>
          <a:p>
            <a:pPr indent="0" lvl="0" marL="0" rtl="0" algn="just">
              <a:lnSpc>
                <a:spcPct val="90000"/>
              </a:lnSpc>
              <a:spcBef>
                <a:spcPts val="1000"/>
              </a:spcBef>
              <a:spcAft>
                <a:spcPts val="0"/>
              </a:spcAft>
              <a:buClr>
                <a:schemeClr val="dk1"/>
              </a:buClr>
              <a:buSzPts val="2600"/>
              <a:buNone/>
            </a:pPr>
            <a:r>
              <a:t/>
            </a:r>
            <a:endParaRPr sz="2600">
              <a:solidFill>
                <a:srgbClr val="000000"/>
              </a:solidFill>
              <a:latin typeface="Calibri"/>
              <a:ea typeface="Calibri"/>
              <a:cs typeface="Calibri"/>
              <a:sym typeface="Calibri"/>
            </a:endParaRPr>
          </a:p>
          <a:p>
            <a:pPr indent="0" lvl="0" marL="0" rtl="0" algn="just">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a:p>
          <a:p>
            <a:pPr indent="0" lvl="0" marL="0" rtl="0" algn="just">
              <a:lnSpc>
                <a:spcPct val="90000"/>
              </a:lnSpc>
              <a:spcBef>
                <a:spcPts val="1000"/>
              </a:spcBef>
              <a:spcAft>
                <a:spcPts val="0"/>
              </a:spcAft>
              <a:buClr>
                <a:schemeClr val="dk1"/>
              </a:buClr>
              <a:buSzPts val="2600"/>
              <a:buNone/>
            </a:pPr>
            <a:r>
              <a:t/>
            </a:r>
            <a:endParaRPr sz="2600">
              <a:solidFill>
                <a:srgbClr val="000000"/>
              </a:solidFill>
              <a:latin typeface="Calibri"/>
              <a:ea typeface="Calibri"/>
              <a:cs typeface="Calibri"/>
              <a:sym typeface="Calibri"/>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396" name="Google Shape;396;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u="sng">
                <a:solidFill>
                  <a:schemeClr val="hlink"/>
                </a:solidFill>
                <a:hlinkClick r:id="rId3"/>
              </a:rPr>
              <a:t>https://netron.app/</a:t>
            </a:r>
            <a:endParaRPr/>
          </a:p>
          <a:p>
            <a:pPr indent="0" lvl="0" marL="0" rtl="0" algn="l">
              <a:lnSpc>
                <a:spcPct val="90000"/>
              </a:lnSpc>
              <a:spcBef>
                <a:spcPts val="1000"/>
              </a:spcBef>
              <a:spcAft>
                <a:spcPts val="0"/>
              </a:spcAft>
              <a:buClr>
                <a:schemeClr val="dk1"/>
              </a:buClr>
              <a:buSzPts val="2800"/>
              <a:buNone/>
            </a:pPr>
            <a:r>
              <a:t/>
            </a:r>
            <a:endParaRPr/>
          </a:p>
        </p:txBody>
      </p:sp>
      <p:pic>
        <p:nvPicPr>
          <p:cNvPr descr="Interface gráfica do usuário, Aplicativo, chat ou mensagem de texto&#10;&#10;Descrição gerada automaticamente" id="397" name="Google Shape;397;p39"/>
          <p:cNvPicPr preferRelativeResize="0"/>
          <p:nvPr/>
        </p:nvPicPr>
        <p:blipFill rotWithShape="1">
          <a:blip r:embed="rId4">
            <a:alphaModFix/>
          </a:blip>
          <a:srcRect b="0" l="0" r="0" t="0"/>
          <a:stretch/>
        </p:blipFill>
        <p:spPr>
          <a:xfrm rot="-5400000">
            <a:off x="5420209" y="-2291442"/>
            <a:ext cx="1242724" cy="116259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03" name="Google Shape;403;p40"/>
          <p:cNvSpPr txBox="1"/>
          <p:nvPr>
            <p:ph idx="1" type="body"/>
          </p:nvPr>
        </p:nvSpPr>
        <p:spPr>
          <a:xfrm>
            <a:off x="838200" y="1825625"/>
            <a:ext cx="57720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rgbClr val="000000"/>
              </a:buClr>
              <a:buSzPts val="2600"/>
              <a:buNone/>
            </a:pPr>
            <a:r>
              <a:rPr lang="pt-BR" sz="260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a:solidFill>
                <a:srgbClr val="000000"/>
              </a:solidFill>
            </a:endParaRPr>
          </a:p>
          <a:p>
            <a:pPr indent="0" lvl="0" marL="0" rtl="0" algn="just">
              <a:lnSpc>
                <a:spcPct val="90000"/>
              </a:lnSpc>
              <a:spcBef>
                <a:spcPts val="1000"/>
              </a:spcBef>
              <a:spcAft>
                <a:spcPts val="0"/>
              </a:spcAft>
              <a:buClr>
                <a:srgbClr val="000000"/>
              </a:buClr>
              <a:buSzPts val="2600"/>
              <a:buNone/>
            </a:pPr>
            <a:r>
              <a:t/>
            </a:r>
            <a:endParaRPr sz="2600">
              <a:solidFill>
                <a:srgbClr val="000000"/>
              </a:solidFill>
            </a:endParaRPr>
          </a:p>
          <a:p>
            <a:pPr indent="0" lvl="0" marL="0" rtl="0" algn="just">
              <a:lnSpc>
                <a:spcPct val="90000"/>
              </a:lnSpc>
              <a:spcBef>
                <a:spcPts val="1000"/>
              </a:spcBef>
              <a:spcAft>
                <a:spcPts val="0"/>
              </a:spcAft>
              <a:buClr>
                <a:srgbClr val="000000"/>
              </a:buClr>
              <a:buSzPts val="2600"/>
              <a:buNone/>
            </a:pPr>
            <a:r>
              <a:rPr lang="pt-BR" sz="2600">
                <a:solidFill>
                  <a:srgbClr val="000000"/>
                </a:solidFill>
              </a:rPr>
              <a:t>Para o cálculo do mAP é fundamental a </a:t>
            </a:r>
            <a:endParaRPr sz="2600">
              <a:solidFill>
                <a:srgbClr val="000000"/>
              </a:solidFill>
            </a:endParaRPr>
          </a:p>
          <a:p>
            <a:pPr indent="0" lvl="0" marL="0" rtl="0" algn="just">
              <a:lnSpc>
                <a:spcPct val="90000"/>
              </a:lnSpc>
              <a:spcBef>
                <a:spcPts val="1000"/>
              </a:spcBef>
              <a:spcAft>
                <a:spcPts val="0"/>
              </a:spcAft>
              <a:buClr>
                <a:srgbClr val="000000"/>
              </a:buClr>
              <a:buSzPts val="2600"/>
              <a:buNone/>
            </a:pPr>
            <a:r>
              <a:rPr lang="pt-BR" sz="2600">
                <a:solidFill>
                  <a:srgbClr val="000000"/>
                </a:solidFill>
              </a:rPr>
              <a:t>variação do IoU (Intersection over Union), </a:t>
            </a:r>
            <a:endParaRPr sz="2600">
              <a:solidFill>
                <a:srgbClr val="000000"/>
              </a:solidFill>
            </a:endParaRPr>
          </a:p>
          <a:p>
            <a:pPr indent="0" lvl="0" marL="0" rtl="0" algn="just">
              <a:lnSpc>
                <a:spcPct val="90000"/>
              </a:lnSpc>
              <a:spcBef>
                <a:spcPts val="1000"/>
              </a:spcBef>
              <a:spcAft>
                <a:spcPts val="0"/>
              </a:spcAft>
              <a:buClr>
                <a:schemeClr val="dk1"/>
              </a:buClr>
              <a:buSzPts val="2800"/>
              <a:buNone/>
            </a:pPr>
            <a:r>
              <a:t/>
            </a:r>
            <a:endParaRPr/>
          </a:p>
        </p:txBody>
      </p:sp>
      <p:pic>
        <p:nvPicPr>
          <p:cNvPr id="404" name="Google Shape;404;p40"/>
          <p:cNvPicPr preferRelativeResize="0"/>
          <p:nvPr/>
        </p:nvPicPr>
        <p:blipFill rotWithShape="1">
          <a:blip r:embed="rId3">
            <a:alphaModFix/>
          </a:blip>
          <a:srcRect b="0" l="0" r="0" t="9444"/>
          <a:stretch/>
        </p:blipFill>
        <p:spPr>
          <a:xfrm>
            <a:off x="7735100" y="707775"/>
            <a:ext cx="4064700" cy="3008775"/>
          </a:xfrm>
          <a:prstGeom prst="rect">
            <a:avLst/>
          </a:prstGeom>
          <a:noFill/>
          <a:ln>
            <a:noFill/>
          </a:ln>
        </p:spPr>
      </p:pic>
      <p:pic>
        <p:nvPicPr>
          <p:cNvPr id="405" name="Google Shape;405;p40"/>
          <p:cNvPicPr preferRelativeResize="0"/>
          <p:nvPr/>
        </p:nvPicPr>
        <p:blipFill rotWithShape="1">
          <a:blip r:embed="rId4">
            <a:alphaModFix/>
          </a:blip>
          <a:srcRect b="0" l="0" r="0" t="0"/>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12" name="Google Shape;412;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No FOMO, o </a:t>
            </a:r>
            <a:r>
              <a:rPr b="1" i="1" lang="pt-BR"/>
              <a:t>grid </a:t>
            </a:r>
            <a:r>
              <a:rPr lang="pt-BR"/>
              <a:t>de características gerada pelo extrator de características baseado na MobileNetV2 é introduzido numa pequena cabeça de deteção </a:t>
            </a:r>
            <a:r>
              <a:rPr b="1" i="1" lang="pt-BR"/>
              <a:t>detection head</a:t>
            </a:r>
            <a:r>
              <a:rPr lang="pt-BR"/>
              <a:t>. Esta cabeça de deteção classifica cada uma das </a:t>
            </a:r>
            <a:r>
              <a:rPr b="1" lang="pt-BR"/>
              <a:t>n × n</a:t>
            </a:r>
            <a:r>
              <a:rPr lang="pt-BR"/>
              <a:t> características para prever os centros dos objetos.</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rotWithShape="1">
          <a:blip r:embed="rId3">
            <a:alphaModFix/>
          </a:blip>
          <a:srcRect b="0" l="0" r="0" t="0"/>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rgbClr val="FF0000"/>
                </a:solidFill>
                <a:latin typeface="Calibri"/>
                <a:ea typeface="Calibri"/>
                <a:cs typeface="Calibri"/>
                <a:sym typeface="Calibri"/>
              </a:rPr>
              <a:t>Stride</a:t>
            </a:r>
            <a:endParaRPr b="0" i="0" sz="2800" u="none" cap="none" strike="noStrike">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Modelo de detecção</a:t>
            </a:r>
            <a:endParaRPr b="0" i="0" sz="2800" u="none" cap="none" strike="noStrike">
              <a:solidFill>
                <a:schemeClr val="dk1"/>
              </a:solidFill>
              <a:latin typeface="Calibri"/>
              <a:ea typeface="Calibri"/>
              <a:cs typeface="Calibri"/>
              <a:sym typeface="Calibri"/>
            </a:endParaRPr>
          </a:p>
        </p:txBody>
      </p:sp>
      <p:pic>
        <p:nvPicPr>
          <p:cNvPr id="107" name="Google Shape;107;p15"/>
          <p:cNvPicPr preferRelativeResize="0"/>
          <p:nvPr/>
        </p:nvPicPr>
        <p:blipFill rotWithShape="1">
          <a:blip r:embed="rId4">
            <a:alphaModFix/>
          </a:blip>
          <a:srcRect b="0" l="0" r="0" t="0"/>
          <a:stretch/>
        </p:blipFill>
        <p:spPr>
          <a:xfrm rot="-5400000">
            <a:off x="9222950" y="2297950"/>
            <a:ext cx="571500" cy="323850"/>
          </a:xfrm>
          <a:prstGeom prst="rect">
            <a:avLst/>
          </a:prstGeom>
          <a:noFill/>
          <a:ln>
            <a:noFill/>
          </a:ln>
        </p:spPr>
      </p:pic>
      <p:pic>
        <p:nvPicPr>
          <p:cNvPr id="108" name="Google Shape;108;p15"/>
          <p:cNvPicPr preferRelativeResize="0"/>
          <p:nvPr/>
        </p:nvPicPr>
        <p:blipFill rotWithShape="1">
          <a:blip r:embed="rId5">
            <a:alphaModFix/>
          </a:blip>
          <a:srcRect b="0" l="0" r="0" t="0"/>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pt-BR" sz="2500" u="none" cap="none" strike="noStrike">
                <a:solidFill>
                  <a:schemeClr val="dk1"/>
                </a:solidFill>
                <a:latin typeface="Calibri"/>
                <a:ea typeface="Calibri"/>
                <a:cs typeface="Calibri"/>
                <a:sym typeface="Calibri"/>
              </a:rPr>
              <a:t>Carro ou background</a:t>
            </a:r>
            <a:endParaRPr b="0" i="0" sz="2500" u="none" cap="none" strike="noStrike">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cap="flat" cmpd="sng" w="28575">
            <a:solidFill>
              <a:srgbClr val="FF0000"/>
            </a:solidFill>
            <a:prstDash val="solid"/>
            <a:round/>
            <a:headEnd len="sm" w="sm" type="none"/>
            <a:tailEnd len="med" w="med" type="triangle"/>
          </a:ln>
        </p:spPr>
      </p:cxnSp>
      <p:cxnSp>
        <p:nvCxnSpPr>
          <p:cNvPr id="112" name="Google Shape;112;p15"/>
          <p:cNvCxnSpPr/>
          <p:nvPr/>
        </p:nvCxnSpPr>
        <p:spPr>
          <a:xfrm rot="10800000">
            <a:off x="1923225" y="2060600"/>
            <a:ext cx="369000" cy="84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pic>
        <p:nvPicPr>
          <p:cNvPr id="419" name="Google Shape;419;p42"/>
          <p:cNvPicPr preferRelativeResize="0"/>
          <p:nvPr/>
        </p:nvPicPr>
        <p:blipFill rotWithShape="1">
          <a:blip r:embed="rId3">
            <a:alphaModFix/>
          </a:blip>
          <a:srcRect b="0" l="0" r="0" t="0"/>
          <a:stretch/>
        </p:blipFill>
        <p:spPr>
          <a:xfrm>
            <a:off x="1497850" y="1581825"/>
            <a:ext cx="8649715" cy="4862375"/>
          </a:xfrm>
          <a:prstGeom prst="rect">
            <a:avLst/>
          </a:prstGeom>
          <a:noFill/>
          <a:ln>
            <a:noFill/>
          </a:ln>
        </p:spPr>
      </p:pic>
      <p:sp>
        <p:nvSpPr>
          <p:cNvPr id="420" name="Google Shape;420;p42"/>
          <p:cNvSpPr txBox="1"/>
          <p:nvPr/>
        </p:nvSpPr>
        <p:spPr>
          <a:xfrm>
            <a:off x="1320800" y="1690825"/>
            <a:ext cx="9637486"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chemeClr val="dk1"/>
                </a:solidFill>
                <a:latin typeface="Calibri"/>
                <a:ea typeface="Calibri"/>
                <a:cs typeface="Calibri"/>
                <a:sym typeface="Calibri"/>
              </a:rPr>
              <a:t>Métricas do FOMO e métricas gerais de detecção de objetos</a:t>
            </a:r>
            <a:endParaRPr b="1" i="1" sz="2800" u="none" cap="none" strike="noStrike">
              <a:solidFill>
                <a:schemeClr val="dk1"/>
              </a:solidFill>
              <a:latin typeface="Calibri"/>
              <a:ea typeface="Calibri"/>
              <a:cs typeface="Calibri"/>
              <a:sym typeface="Calibri"/>
            </a:endParaRPr>
          </a:p>
        </p:txBody>
      </p:sp>
      <p:sp>
        <p:nvSpPr>
          <p:cNvPr id="421" name="Google Shape;421;p42"/>
          <p:cNvSpPr txBox="1"/>
          <p:nvPr/>
        </p:nvSpPr>
        <p:spPr>
          <a:xfrm>
            <a:off x="2115900" y="2173825"/>
            <a:ext cx="3513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rgbClr val="FF0000"/>
                </a:solidFill>
                <a:latin typeface="Calibri"/>
                <a:ea typeface="Calibri"/>
                <a:cs typeface="Calibri"/>
                <a:sym typeface="Calibri"/>
              </a:rPr>
              <a:t>Falso positivo (FP)</a:t>
            </a:r>
            <a:endParaRPr b="1" i="1" sz="2800" u="none" cap="none" strike="noStrike">
              <a:solidFill>
                <a:srgbClr val="FF0000"/>
              </a:solidFill>
              <a:latin typeface="Calibri"/>
              <a:ea typeface="Calibri"/>
              <a:cs typeface="Calibri"/>
              <a:sym typeface="Calibri"/>
            </a:endParaRPr>
          </a:p>
        </p:txBody>
      </p:sp>
      <p:sp>
        <p:nvSpPr>
          <p:cNvPr id="422" name="Google Shape;422;p42"/>
          <p:cNvSpPr txBox="1"/>
          <p:nvPr/>
        </p:nvSpPr>
        <p:spPr>
          <a:xfrm>
            <a:off x="5997975" y="2173825"/>
            <a:ext cx="4149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rgbClr val="6AA84F"/>
                </a:solidFill>
                <a:latin typeface="Calibri"/>
                <a:ea typeface="Calibri"/>
                <a:cs typeface="Calibri"/>
                <a:sym typeface="Calibri"/>
              </a:rPr>
              <a:t>Verdadeiro positivo (VP)</a:t>
            </a:r>
            <a:endParaRPr b="1" i="1" sz="2800" u="none" cap="none" strike="noStrike">
              <a:solidFill>
                <a:srgbClr val="6AA84F"/>
              </a:solidFill>
              <a:latin typeface="Calibri"/>
              <a:ea typeface="Calibri"/>
              <a:cs typeface="Calibri"/>
              <a:sym typeface="Calibri"/>
            </a:endParaRPr>
          </a:p>
        </p:txBody>
      </p:sp>
      <p:sp>
        <p:nvSpPr>
          <p:cNvPr id="423" name="Google Shape;423;p42"/>
          <p:cNvSpPr/>
          <p:nvPr/>
        </p:nvSpPr>
        <p:spPr>
          <a:xfrm>
            <a:off x="3469288" y="3929380"/>
            <a:ext cx="403412" cy="358588"/>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4" name="Google Shape;424;p42"/>
          <p:cNvSpPr/>
          <p:nvPr/>
        </p:nvSpPr>
        <p:spPr>
          <a:xfrm>
            <a:off x="7669363" y="4046468"/>
            <a:ext cx="403412" cy="358588"/>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31" name="Google Shape;431;p43"/>
          <p:cNvSpPr txBox="1"/>
          <p:nvPr/>
        </p:nvSpPr>
        <p:spPr>
          <a:xfrm>
            <a:off x="753625" y="1998825"/>
            <a:ext cx="6771300" cy="4613700"/>
          </a:xfrm>
          <a:prstGeom prst="rect">
            <a:avLst/>
          </a:prstGeom>
          <a:blipFill rotWithShape="1">
            <a:blip r:embed="rId3">
              <a:alphaModFix/>
            </a:blip>
            <a:stretch>
              <a:fillRect b="-6867" l="-1891" r="-449" t="-26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graphicFrame>
        <p:nvGraphicFramePr>
          <p:cNvPr id="432" name="Google Shape;432;p43"/>
          <p:cNvGraphicFramePr/>
          <p:nvPr/>
        </p:nvGraphicFramePr>
        <p:xfrm>
          <a:off x="7579350" y="1783075"/>
          <a:ext cx="3000000" cy="3000000"/>
        </p:xfrm>
        <a:graphic>
          <a:graphicData uri="http://schemas.openxmlformats.org/drawingml/2006/table">
            <a:tbl>
              <a:tblPr>
                <a:noFill/>
                <a:tableStyleId>{D856C930-6E33-4D03-A0BC-445CD3F742FE}</a:tableStyleId>
              </a:tblPr>
              <a:tblGrid>
                <a:gridCol w="559675"/>
                <a:gridCol w="1015950"/>
                <a:gridCol w="1134325"/>
                <a:gridCol w="1200175"/>
              </a:tblGrid>
              <a:tr h="4850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888888"/>
                    </a:solidFill>
                  </a:tcPr>
                </a:tc>
                <a:tc hMerge="1"/>
                <a:tc hMerge="1"/>
              </a:tr>
              <a:tr h="499475">
                <a:tc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888888"/>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Positivo</a:t>
                      </a:r>
                      <a:endParaRPr sz="1400" u="none" cap="none" strike="noStrike"/>
                    </a:p>
                  </a:txBody>
                  <a:tcPr marT="91425" marB="91425" marR="91425" marL="91425">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Negativo</a:t>
                      </a:r>
                      <a:endParaRPr sz="1400" u="none" cap="none" strike="noStrike"/>
                    </a:p>
                  </a:txBody>
                  <a:tcPr marT="91425" marB="91425" marR="91425" marL="91425">
                    <a:solidFill>
                      <a:srgbClr val="EA9999"/>
                    </a:solidFill>
                  </a:tcPr>
                </a:tc>
              </a:tr>
              <a:tr h="831650">
                <a:tc vMerge="1"/>
                <a:tc>
                  <a:txBody>
                    <a:bodyPr/>
                    <a:lstStyle/>
                    <a:p>
                      <a:pPr indent="0" lvl="0" marL="0" marR="0" rtl="0" algn="l">
                        <a:lnSpc>
                          <a:spcPct val="100000"/>
                        </a:lnSpc>
                        <a:spcBef>
                          <a:spcPts val="0"/>
                        </a:spcBef>
                        <a:spcAft>
                          <a:spcPts val="0"/>
                        </a:spcAft>
                        <a:buClr>
                          <a:schemeClr val="dk1"/>
                        </a:buClr>
                        <a:buSzPts val="1100"/>
                        <a:buFont typeface="Arial"/>
                        <a:buNone/>
                      </a:pPr>
                      <a:r>
                        <a:rPr lang="pt-BR" sz="1400" u="none" cap="none" strike="noStrike">
                          <a:solidFill>
                            <a:schemeClr val="dk1"/>
                          </a:solidFill>
                        </a:rPr>
                        <a:t>Positivo</a:t>
                      </a:r>
                      <a:endParaRPr sz="1400" u="none" cap="none" strike="noStrike"/>
                    </a:p>
                  </a:txBody>
                  <a:tcPr marT="91425" marB="91425" marR="91425" marL="91425">
                    <a:lnB cap="flat" cmpd="sng" w="9525">
                      <a:solidFill>
                        <a:srgbClr val="EA9999"/>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VP</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FP</a:t>
                      </a:r>
                      <a:endParaRPr sz="1400" u="none" cap="none" strike="noStrike"/>
                    </a:p>
                  </a:txBody>
                  <a:tcPr marT="91425" marB="91425" marR="91425" marL="91425"/>
                </a:tc>
              </a:tr>
              <a:tr h="888925">
                <a:tc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chemeClr val="dk1"/>
                        </a:buClr>
                        <a:buSzPts val="1100"/>
                        <a:buFont typeface="Arial"/>
                        <a:buNone/>
                      </a:pPr>
                      <a:r>
                        <a:rPr lang="pt-BR" sz="1400" u="none" cap="none" strike="noStrike">
                          <a:solidFill>
                            <a:schemeClr val="dk1"/>
                          </a:solidFill>
                        </a:rPr>
                        <a:t>Negativo</a:t>
                      </a:r>
                      <a:endParaRPr sz="1400" u="none" cap="none" strike="noStrike"/>
                    </a:p>
                  </a:txBody>
                  <a:tcPr marT="91425" marB="91425" marR="91425" marL="91425">
                    <a:lnL cap="flat" cmpd="sng" w="9525">
                      <a:solidFill>
                        <a:srgbClr val="EA9999"/>
                      </a:solidFill>
                      <a:prstDash val="solid"/>
                      <a:round/>
                      <a:headEnd len="sm" w="sm" type="none"/>
                      <a:tailEnd len="sm" w="sm" type="none"/>
                    </a:lnL>
                    <a:lnR cap="flat" cmpd="sng" w="9525">
                      <a:solidFill>
                        <a:srgbClr val="EA9999"/>
                      </a:solidFill>
                      <a:prstDash val="solid"/>
                      <a:round/>
                      <a:headEnd len="sm" w="sm" type="none"/>
                      <a:tailEnd len="sm" w="sm" type="none"/>
                    </a:lnR>
                    <a:lnT cap="flat" cmpd="sng" w="9525">
                      <a:solidFill>
                        <a:srgbClr val="EA9999"/>
                      </a:solidFill>
                      <a:prstDash val="solid"/>
                      <a:round/>
                      <a:headEnd len="sm" w="sm" type="none"/>
                      <a:tailEnd len="sm" w="sm" type="none"/>
                    </a:lnT>
                    <a:lnB cap="flat" cmpd="sng" w="9525">
                      <a:solidFill>
                        <a:srgbClr val="EA9999"/>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VN</a:t>
                      </a:r>
                      <a:endParaRPr sz="1400" u="none" cap="none" strike="noStrike"/>
                    </a:p>
                  </a:txBody>
                  <a:tcPr marT="91425" marB="91425" marR="91425" marL="91425">
                    <a:lnL cap="flat" cmpd="sng" w="9525">
                      <a:solidFill>
                        <a:srgbClr val="EA9999"/>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FN</a:t>
                      </a:r>
                      <a:endParaRPr sz="1400" u="none" cap="none" strike="noStrike"/>
                    </a:p>
                  </a:txBody>
                  <a:tcPr marT="91425" marB="91425" marR="91425" marL="91425"/>
                </a:tc>
              </a:tr>
            </a:tbl>
          </a:graphicData>
        </a:graphic>
      </p:graphicFrame>
      <p:sp>
        <p:nvSpPr>
          <p:cNvPr id="433" name="Google Shape;433;p43"/>
          <p:cNvSpPr txBox="1"/>
          <p:nvPr/>
        </p:nvSpPr>
        <p:spPr>
          <a:xfrm rot="-5400000">
            <a:off x="7133400" y="3121275"/>
            <a:ext cx="1468500" cy="57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Predição</a:t>
            </a:r>
            <a:endParaRPr b="0" i="0" sz="2800" u="none" cap="none" strike="noStrike">
              <a:solidFill>
                <a:schemeClr val="dk1"/>
              </a:solidFill>
              <a:latin typeface="Calibri"/>
              <a:ea typeface="Calibri"/>
              <a:cs typeface="Calibri"/>
              <a:sym typeface="Calibri"/>
            </a:endParaRPr>
          </a:p>
        </p:txBody>
      </p:sp>
      <p:sp>
        <p:nvSpPr>
          <p:cNvPr id="434" name="Google Shape;434;p43"/>
          <p:cNvSpPr txBox="1"/>
          <p:nvPr/>
        </p:nvSpPr>
        <p:spPr>
          <a:xfrm>
            <a:off x="8701325" y="1783075"/>
            <a:ext cx="3567300" cy="37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Classe Atual</a:t>
            </a:r>
            <a:endParaRPr b="0" i="0" sz="2800" u="none" cap="none" strike="noStrike">
              <a:solidFill>
                <a:schemeClr val="dk1"/>
              </a:solidFill>
              <a:latin typeface="Calibri"/>
              <a:ea typeface="Calibri"/>
              <a:cs typeface="Calibri"/>
              <a:sym typeface="Calibri"/>
            </a:endParaRPr>
          </a:p>
        </p:txBody>
      </p:sp>
      <p:sp>
        <p:nvSpPr>
          <p:cNvPr id="435" name="Google Shape;435;p43"/>
          <p:cNvSpPr txBox="1"/>
          <p:nvPr/>
        </p:nvSpPr>
        <p:spPr>
          <a:xfrm>
            <a:off x="7579350" y="4951425"/>
            <a:ext cx="4042500" cy="16611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Some o AP de cada classe e divida pela quantidade de classes;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42" name="Google Shape;442;p44"/>
          <p:cNvSpPr txBox="1"/>
          <p:nvPr>
            <p:ph idx="1" type="body"/>
          </p:nvPr>
        </p:nvSpPr>
        <p:spPr>
          <a:xfrm>
            <a:off x="838199"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 </a:t>
            </a:r>
            <a:r>
              <a:rPr b="1" lang="pt-BR"/>
              <a:t>precisão </a:t>
            </a:r>
            <a:r>
              <a:rPr lang="pt-BR"/>
              <a:t>é uma medida de quando, "seu modelo prevê com que frequência ele prevê corretamente?" Indica o quanto podemos confiar nas previsões positivas do modelo.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b="1" lang="pt-BR"/>
              <a:t>Recall </a:t>
            </a:r>
            <a:r>
              <a:rPr lang="pt-BR"/>
              <a:t>é uma medida de "seu modelo previu todas às vezes que deveria ter previsto? "Indica quaisquer previsões que não deveriam ter sido perdidas se o modelo estivesse faltando.</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49" name="Google Shape;449;p45"/>
          <p:cNvSpPr txBox="1"/>
          <p:nvPr>
            <p:ph idx="1" type="body"/>
          </p:nvPr>
        </p:nvSpPr>
        <p:spPr>
          <a:xfrm>
            <a:off x="838199"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Quando um modelo tem </a:t>
            </a:r>
            <a:r>
              <a:rPr b="1" lang="pt-BR"/>
              <a:t>alto recall</a:t>
            </a:r>
            <a:r>
              <a:rPr lang="pt-BR"/>
              <a:t>, mas </a:t>
            </a:r>
            <a:r>
              <a:rPr b="1" lang="pt-BR"/>
              <a:t>baixa precisão,</a:t>
            </a:r>
            <a:r>
              <a:rPr lang="pt-BR"/>
              <a:t> então o modelo classifica a maioria das amostras positivas corretamente, mas tem muitos falsos positivos (ou seja, classifica muitas amostras negativas como positivas).“</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Quando um modelo tem </a:t>
            </a:r>
            <a:r>
              <a:rPr b="1" lang="pt-BR"/>
              <a:t>alta precisão</a:t>
            </a:r>
            <a:r>
              <a:rPr lang="pt-BR"/>
              <a:t>, mas </a:t>
            </a:r>
            <a:r>
              <a:rPr b="1" lang="pt-BR"/>
              <a:t>baixo recall</a:t>
            </a:r>
            <a:r>
              <a:rPr lang="pt-BR"/>
              <a:t>, então o modelo classifica uma amostra como Positiva, mas pode classificar apenas algumas das amostras positivas.”</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56" name="Google Shape;456;p46"/>
          <p:cNvSpPr txBox="1"/>
          <p:nvPr>
            <p:ph idx="1" type="body"/>
          </p:nvPr>
        </p:nvSpPr>
        <p:spPr>
          <a:xfrm>
            <a:off x="838199" y="1690813"/>
            <a:ext cx="10515600" cy="4351200"/>
          </a:xfrm>
          <a:prstGeom prst="rect">
            <a:avLst/>
          </a:prstGeom>
          <a:blipFill rotWithShape="1">
            <a:blip r:embed="rId3">
              <a:alphaModFix/>
            </a:blip>
            <a:stretch>
              <a:fillRect b="0" l="-1158" r="-1216" t="0"/>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pt-B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63" name="Google Shape;463;p47"/>
          <p:cNvSpPr txBox="1"/>
          <p:nvPr>
            <p:ph idx="1" type="body"/>
          </p:nvPr>
        </p:nvSpPr>
        <p:spPr>
          <a:xfrm>
            <a:off x="595199" y="1426788"/>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A equação que calcula parte do mAP, é AUC (Área sob a curva) cobre a área abaixo da curva de recuperação de precisão.</a:t>
            </a:r>
            <a:endParaRPr/>
          </a:p>
          <a:p>
            <a:pPr indent="0" lvl="0" marL="0" rtl="0" algn="just">
              <a:lnSpc>
                <a:spcPct val="90000"/>
              </a:lnSpc>
              <a:spcBef>
                <a:spcPts val="1000"/>
              </a:spcBef>
              <a:spcAft>
                <a:spcPts val="0"/>
              </a:spcAft>
              <a:buClr>
                <a:schemeClr val="dk1"/>
              </a:buClr>
              <a:buSzPts val="2800"/>
              <a:buNone/>
            </a:pPr>
            <a:r>
              <a:t/>
            </a:r>
            <a:endParaRPr/>
          </a:p>
        </p:txBody>
      </p:sp>
      <p:pic>
        <p:nvPicPr>
          <p:cNvPr id="464" name="Google Shape;464;p47"/>
          <p:cNvPicPr preferRelativeResize="0"/>
          <p:nvPr/>
        </p:nvPicPr>
        <p:blipFill rotWithShape="1">
          <a:blip r:embed="rId3">
            <a:alphaModFix/>
          </a:blip>
          <a:srcRect b="0" l="0" r="0" t="0"/>
          <a:stretch/>
        </p:blipFill>
        <p:spPr>
          <a:xfrm>
            <a:off x="3805225" y="2371538"/>
            <a:ext cx="4581525" cy="1476375"/>
          </a:xfrm>
          <a:prstGeom prst="rect">
            <a:avLst/>
          </a:prstGeom>
          <a:noFill/>
          <a:ln>
            <a:noFill/>
          </a:ln>
        </p:spPr>
      </p:pic>
      <p:cxnSp>
        <p:nvCxnSpPr>
          <p:cNvPr id="465" name="Google Shape;465;p47"/>
          <p:cNvCxnSpPr/>
          <p:nvPr/>
        </p:nvCxnSpPr>
        <p:spPr>
          <a:xfrm flipH="1">
            <a:off x="1382000" y="3638425"/>
            <a:ext cx="7800" cy="2137500"/>
          </a:xfrm>
          <a:prstGeom prst="straightConnector1">
            <a:avLst/>
          </a:prstGeom>
          <a:noFill/>
          <a:ln cap="flat" cmpd="sng" w="9525">
            <a:solidFill>
              <a:schemeClr val="dk2"/>
            </a:solidFill>
            <a:prstDash val="solid"/>
            <a:round/>
            <a:headEnd len="sm" w="sm" type="none"/>
            <a:tailEnd len="sm" w="sm" type="none"/>
          </a:ln>
        </p:spPr>
      </p:cxnSp>
      <p:cxnSp>
        <p:nvCxnSpPr>
          <p:cNvPr id="466" name="Google Shape;466;p47"/>
          <p:cNvCxnSpPr/>
          <p:nvPr/>
        </p:nvCxnSpPr>
        <p:spPr>
          <a:xfrm rot="10800000">
            <a:off x="1382000" y="5775925"/>
            <a:ext cx="1977300" cy="1200"/>
          </a:xfrm>
          <a:prstGeom prst="straightConnector1">
            <a:avLst/>
          </a:prstGeom>
          <a:noFill/>
          <a:ln cap="flat" cmpd="sng" w="9525">
            <a:solidFill>
              <a:schemeClr val="dk2"/>
            </a:solidFill>
            <a:prstDash val="solid"/>
            <a:round/>
            <a:headEnd len="sm" w="sm" type="none"/>
            <a:tailEnd len="sm" w="sm" type="none"/>
          </a:ln>
        </p:spPr>
      </p:cxnSp>
      <p:cxnSp>
        <p:nvCxnSpPr>
          <p:cNvPr id="467" name="Google Shape;467;p47"/>
          <p:cNvCxnSpPr/>
          <p:nvPr/>
        </p:nvCxnSpPr>
        <p:spPr>
          <a:xfrm flipH="1">
            <a:off x="5107350" y="3637825"/>
            <a:ext cx="7800" cy="2137500"/>
          </a:xfrm>
          <a:prstGeom prst="straightConnector1">
            <a:avLst/>
          </a:prstGeom>
          <a:noFill/>
          <a:ln cap="flat" cmpd="sng" w="9525">
            <a:solidFill>
              <a:schemeClr val="dk2"/>
            </a:solidFill>
            <a:prstDash val="solid"/>
            <a:round/>
            <a:headEnd len="sm" w="sm" type="none"/>
            <a:tailEnd len="sm" w="sm" type="none"/>
          </a:ln>
        </p:spPr>
      </p:cxnSp>
      <p:cxnSp>
        <p:nvCxnSpPr>
          <p:cNvPr id="468" name="Google Shape;468;p47"/>
          <p:cNvCxnSpPr/>
          <p:nvPr/>
        </p:nvCxnSpPr>
        <p:spPr>
          <a:xfrm rot="10800000">
            <a:off x="5107350" y="5775325"/>
            <a:ext cx="1977300" cy="1200"/>
          </a:xfrm>
          <a:prstGeom prst="straightConnector1">
            <a:avLst/>
          </a:prstGeom>
          <a:noFill/>
          <a:ln cap="flat" cmpd="sng" w="9525">
            <a:solidFill>
              <a:schemeClr val="dk2"/>
            </a:solidFill>
            <a:prstDash val="solid"/>
            <a:round/>
            <a:headEnd len="sm" w="sm" type="none"/>
            <a:tailEnd len="sm" w="sm" type="none"/>
          </a:ln>
        </p:spPr>
      </p:cxnSp>
      <p:cxnSp>
        <p:nvCxnSpPr>
          <p:cNvPr id="469" name="Google Shape;469;p47"/>
          <p:cNvCxnSpPr/>
          <p:nvPr/>
        </p:nvCxnSpPr>
        <p:spPr>
          <a:xfrm flipH="1">
            <a:off x="8981575" y="3610250"/>
            <a:ext cx="7800" cy="2137500"/>
          </a:xfrm>
          <a:prstGeom prst="straightConnector1">
            <a:avLst/>
          </a:prstGeom>
          <a:noFill/>
          <a:ln cap="flat" cmpd="sng" w="9525">
            <a:solidFill>
              <a:schemeClr val="dk2"/>
            </a:solidFill>
            <a:prstDash val="solid"/>
            <a:round/>
            <a:headEnd len="sm" w="sm" type="none"/>
            <a:tailEnd len="sm" w="sm" type="none"/>
          </a:ln>
        </p:spPr>
      </p:cxnSp>
      <p:cxnSp>
        <p:nvCxnSpPr>
          <p:cNvPr id="470" name="Google Shape;470;p47"/>
          <p:cNvCxnSpPr/>
          <p:nvPr/>
        </p:nvCxnSpPr>
        <p:spPr>
          <a:xfrm rot="10800000">
            <a:off x="8981575" y="5747750"/>
            <a:ext cx="1977300" cy="1200"/>
          </a:xfrm>
          <a:prstGeom prst="straightConnector1">
            <a:avLst/>
          </a:prstGeom>
          <a:noFill/>
          <a:ln cap="flat" cmpd="sng" w="9525">
            <a:solidFill>
              <a:schemeClr val="dk2"/>
            </a:solidFill>
            <a:prstDash val="solid"/>
            <a:round/>
            <a:headEnd len="sm" w="sm" type="none"/>
            <a:tailEnd len="sm" w="sm" type="none"/>
          </a:ln>
        </p:spPr>
      </p:cxnSp>
      <p:sp>
        <p:nvSpPr>
          <p:cNvPr id="471" name="Google Shape;471;p47"/>
          <p:cNvSpPr txBox="1"/>
          <p:nvPr/>
        </p:nvSpPr>
        <p:spPr>
          <a:xfrm>
            <a:off x="700625" y="4569175"/>
            <a:ext cx="2760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a:t>
            </a:r>
            <a:endParaRPr b="0" i="0" sz="2800" u="none" cap="none" strike="noStrike">
              <a:solidFill>
                <a:schemeClr val="dk1"/>
              </a:solidFill>
              <a:latin typeface="Calibri"/>
              <a:ea typeface="Calibri"/>
              <a:cs typeface="Calibri"/>
              <a:sym typeface="Calibri"/>
            </a:endParaRPr>
          </a:p>
        </p:txBody>
      </p:sp>
      <p:sp>
        <p:nvSpPr>
          <p:cNvPr id="472" name="Google Shape;472;p47"/>
          <p:cNvSpPr txBox="1"/>
          <p:nvPr/>
        </p:nvSpPr>
        <p:spPr>
          <a:xfrm>
            <a:off x="8498500" y="4541600"/>
            <a:ext cx="2760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a:t>
            </a:r>
            <a:endParaRPr b="0" i="0" sz="2800" u="none" cap="none" strike="noStrike">
              <a:solidFill>
                <a:schemeClr val="dk1"/>
              </a:solidFill>
              <a:latin typeface="Calibri"/>
              <a:ea typeface="Calibri"/>
              <a:cs typeface="Calibri"/>
              <a:sym typeface="Calibri"/>
            </a:endParaRPr>
          </a:p>
        </p:txBody>
      </p:sp>
      <p:sp>
        <p:nvSpPr>
          <p:cNvPr id="473" name="Google Shape;473;p47"/>
          <p:cNvSpPr txBox="1"/>
          <p:nvPr/>
        </p:nvSpPr>
        <p:spPr>
          <a:xfrm>
            <a:off x="4608350" y="4528650"/>
            <a:ext cx="2760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a:t>
            </a:r>
            <a:endParaRPr b="0" i="0" sz="2800" u="none" cap="none" strike="noStrike">
              <a:solidFill>
                <a:schemeClr val="dk1"/>
              </a:solidFill>
              <a:latin typeface="Calibri"/>
              <a:ea typeface="Calibri"/>
              <a:cs typeface="Calibri"/>
              <a:sym typeface="Calibri"/>
            </a:endParaRPr>
          </a:p>
        </p:txBody>
      </p:sp>
      <p:sp>
        <p:nvSpPr>
          <p:cNvPr id="474" name="Google Shape;474;p47"/>
          <p:cNvSpPr txBox="1"/>
          <p:nvPr/>
        </p:nvSpPr>
        <p:spPr>
          <a:xfrm>
            <a:off x="2053500" y="5651075"/>
            <a:ext cx="276000" cy="1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a:t>
            </a:r>
            <a:endParaRPr b="0" i="0" sz="2800" u="none" cap="none" strike="noStrike">
              <a:solidFill>
                <a:schemeClr val="dk1"/>
              </a:solidFill>
              <a:latin typeface="Calibri"/>
              <a:ea typeface="Calibri"/>
              <a:cs typeface="Calibri"/>
              <a:sym typeface="Calibri"/>
            </a:endParaRPr>
          </a:p>
        </p:txBody>
      </p:sp>
      <p:sp>
        <p:nvSpPr>
          <p:cNvPr id="475" name="Google Shape;475;p47"/>
          <p:cNvSpPr txBox="1"/>
          <p:nvPr/>
        </p:nvSpPr>
        <p:spPr>
          <a:xfrm>
            <a:off x="5714988" y="5651075"/>
            <a:ext cx="276000" cy="1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a:t>
            </a:r>
            <a:endParaRPr b="0" i="0" sz="2800" u="none" cap="none" strike="noStrike">
              <a:solidFill>
                <a:schemeClr val="dk1"/>
              </a:solidFill>
              <a:latin typeface="Calibri"/>
              <a:ea typeface="Calibri"/>
              <a:cs typeface="Calibri"/>
              <a:sym typeface="Calibri"/>
            </a:endParaRPr>
          </a:p>
        </p:txBody>
      </p:sp>
      <p:sp>
        <p:nvSpPr>
          <p:cNvPr id="476" name="Google Shape;476;p47"/>
          <p:cNvSpPr txBox="1"/>
          <p:nvPr/>
        </p:nvSpPr>
        <p:spPr>
          <a:xfrm>
            <a:off x="9822075" y="5623500"/>
            <a:ext cx="276000" cy="1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a:t>
            </a:r>
            <a:endParaRPr b="0" i="0" sz="2800" u="none" cap="none" strike="noStrike">
              <a:solidFill>
                <a:schemeClr val="dk1"/>
              </a:solidFill>
              <a:latin typeface="Calibri"/>
              <a:ea typeface="Calibri"/>
              <a:cs typeface="Calibri"/>
              <a:sym typeface="Calibri"/>
            </a:endParaRPr>
          </a:p>
        </p:txBody>
      </p:sp>
      <p:cxnSp>
        <p:nvCxnSpPr>
          <p:cNvPr id="477" name="Google Shape;477;p47"/>
          <p:cNvCxnSpPr/>
          <p:nvPr/>
        </p:nvCxnSpPr>
        <p:spPr>
          <a:xfrm>
            <a:off x="5107350" y="4243825"/>
            <a:ext cx="1817700" cy="1533300"/>
          </a:xfrm>
          <a:prstGeom prst="curvedConnector3">
            <a:avLst>
              <a:gd fmla="val 74860" name="adj1"/>
            </a:avLst>
          </a:prstGeom>
          <a:noFill/>
          <a:ln cap="flat" cmpd="sng" w="9525">
            <a:solidFill>
              <a:schemeClr val="dk2"/>
            </a:solidFill>
            <a:prstDash val="solid"/>
            <a:round/>
            <a:headEnd len="sm" w="sm" type="none"/>
            <a:tailEnd len="sm" w="sm" type="none"/>
          </a:ln>
        </p:spPr>
      </p:cxnSp>
      <p:cxnSp>
        <p:nvCxnSpPr>
          <p:cNvPr id="478" name="Google Shape;478;p47"/>
          <p:cNvCxnSpPr/>
          <p:nvPr/>
        </p:nvCxnSpPr>
        <p:spPr>
          <a:xfrm>
            <a:off x="1389800" y="4243825"/>
            <a:ext cx="1817700" cy="1533300"/>
          </a:xfrm>
          <a:prstGeom prst="curvedConnector3">
            <a:avLst>
              <a:gd fmla="val 74860" name="adj1"/>
            </a:avLst>
          </a:prstGeom>
          <a:noFill/>
          <a:ln cap="flat" cmpd="sng" w="9525">
            <a:solidFill>
              <a:schemeClr val="dk2"/>
            </a:solidFill>
            <a:prstDash val="solid"/>
            <a:round/>
            <a:headEnd len="sm" w="sm" type="none"/>
            <a:tailEnd len="sm" w="sm" type="none"/>
          </a:ln>
        </p:spPr>
      </p:cxnSp>
      <p:cxnSp>
        <p:nvCxnSpPr>
          <p:cNvPr id="479" name="Google Shape;479;p47"/>
          <p:cNvCxnSpPr/>
          <p:nvPr/>
        </p:nvCxnSpPr>
        <p:spPr>
          <a:xfrm>
            <a:off x="8989375" y="4216250"/>
            <a:ext cx="1817700" cy="1533300"/>
          </a:xfrm>
          <a:prstGeom prst="curvedConnector3">
            <a:avLst>
              <a:gd fmla="val 74860" name="adj1"/>
            </a:avLst>
          </a:prstGeom>
          <a:noFill/>
          <a:ln cap="flat" cmpd="sng" w="9525">
            <a:solidFill>
              <a:schemeClr val="dk2"/>
            </a:solidFill>
            <a:prstDash val="solid"/>
            <a:round/>
            <a:headEnd len="sm" w="sm" type="none"/>
            <a:tailEnd len="sm" w="sm" type="none"/>
          </a:ln>
        </p:spPr>
      </p:cxnSp>
      <p:sp>
        <p:nvSpPr>
          <p:cNvPr id="480" name="Google Shape;480;p47"/>
          <p:cNvSpPr/>
          <p:nvPr/>
        </p:nvSpPr>
        <p:spPr>
          <a:xfrm>
            <a:off x="2714125" y="5008600"/>
            <a:ext cx="276000" cy="276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481" name="Google Shape;481;p47"/>
          <p:cNvCxnSpPr/>
          <p:nvPr/>
        </p:nvCxnSpPr>
        <p:spPr>
          <a:xfrm>
            <a:off x="9151950" y="4239925"/>
            <a:ext cx="17400" cy="1506300"/>
          </a:xfrm>
          <a:prstGeom prst="straightConnector1">
            <a:avLst/>
          </a:prstGeom>
          <a:noFill/>
          <a:ln cap="flat" cmpd="sng" w="28575">
            <a:solidFill>
              <a:srgbClr val="FF0000"/>
            </a:solidFill>
            <a:prstDash val="solid"/>
            <a:round/>
            <a:headEnd len="sm" w="sm" type="none"/>
            <a:tailEnd len="sm" w="sm" type="none"/>
          </a:ln>
        </p:spPr>
      </p:cxnSp>
      <p:cxnSp>
        <p:nvCxnSpPr>
          <p:cNvPr id="482" name="Google Shape;482;p47"/>
          <p:cNvCxnSpPr/>
          <p:nvPr/>
        </p:nvCxnSpPr>
        <p:spPr>
          <a:xfrm>
            <a:off x="9289588" y="4239925"/>
            <a:ext cx="17400" cy="1506300"/>
          </a:xfrm>
          <a:prstGeom prst="straightConnector1">
            <a:avLst/>
          </a:prstGeom>
          <a:noFill/>
          <a:ln cap="flat" cmpd="sng" w="28575">
            <a:solidFill>
              <a:srgbClr val="FF0000"/>
            </a:solidFill>
            <a:prstDash val="solid"/>
            <a:round/>
            <a:headEnd len="sm" w="sm" type="none"/>
            <a:tailEnd len="sm" w="sm" type="none"/>
          </a:ln>
        </p:spPr>
      </p:cxnSp>
      <p:cxnSp>
        <p:nvCxnSpPr>
          <p:cNvPr id="483" name="Google Shape;483;p47"/>
          <p:cNvCxnSpPr/>
          <p:nvPr/>
        </p:nvCxnSpPr>
        <p:spPr>
          <a:xfrm>
            <a:off x="9427238" y="4272825"/>
            <a:ext cx="18000" cy="1477200"/>
          </a:xfrm>
          <a:prstGeom prst="straightConnector1">
            <a:avLst/>
          </a:prstGeom>
          <a:noFill/>
          <a:ln cap="flat" cmpd="sng" w="28575">
            <a:solidFill>
              <a:srgbClr val="FF0000"/>
            </a:solidFill>
            <a:prstDash val="solid"/>
            <a:round/>
            <a:headEnd len="sm" w="sm" type="none"/>
            <a:tailEnd len="sm" w="sm" type="none"/>
          </a:ln>
        </p:spPr>
      </p:cxnSp>
      <p:cxnSp>
        <p:nvCxnSpPr>
          <p:cNvPr id="484" name="Google Shape;484;p47"/>
          <p:cNvCxnSpPr/>
          <p:nvPr/>
        </p:nvCxnSpPr>
        <p:spPr>
          <a:xfrm>
            <a:off x="9564888" y="4326225"/>
            <a:ext cx="18000" cy="1423800"/>
          </a:xfrm>
          <a:prstGeom prst="straightConnector1">
            <a:avLst/>
          </a:prstGeom>
          <a:noFill/>
          <a:ln cap="flat" cmpd="sng" w="28575">
            <a:solidFill>
              <a:srgbClr val="FF0000"/>
            </a:solidFill>
            <a:prstDash val="solid"/>
            <a:round/>
            <a:headEnd len="sm" w="sm" type="none"/>
            <a:tailEnd len="sm" w="sm" type="none"/>
          </a:ln>
        </p:spPr>
      </p:cxnSp>
      <p:cxnSp>
        <p:nvCxnSpPr>
          <p:cNvPr id="485" name="Google Shape;485;p47"/>
          <p:cNvCxnSpPr/>
          <p:nvPr/>
        </p:nvCxnSpPr>
        <p:spPr>
          <a:xfrm>
            <a:off x="9702538" y="4396675"/>
            <a:ext cx="19800" cy="1353300"/>
          </a:xfrm>
          <a:prstGeom prst="straightConnector1">
            <a:avLst/>
          </a:prstGeom>
          <a:noFill/>
          <a:ln cap="flat" cmpd="sng" w="28575">
            <a:solidFill>
              <a:srgbClr val="FF0000"/>
            </a:solidFill>
            <a:prstDash val="solid"/>
            <a:round/>
            <a:headEnd len="sm" w="sm" type="none"/>
            <a:tailEnd len="sm" w="sm" type="none"/>
          </a:ln>
        </p:spPr>
      </p:cxnSp>
      <p:cxnSp>
        <p:nvCxnSpPr>
          <p:cNvPr id="486" name="Google Shape;486;p47"/>
          <p:cNvCxnSpPr/>
          <p:nvPr/>
        </p:nvCxnSpPr>
        <p:spPr>
          <a:xfrm>
            <a:off x="9855075" y="4467000"/>
            <a:ext cx="9300" cy="1280100"/>
          </a:xfrm>
          <a:prstGeom prst="straightConnector1">
            <a:avLst/>
          </a:prstGeom>
          <a:noFill/>
          <a:ln cap="flat" cmpd="sng" w="28575">
            <a:solidFill>
              <a:srgbClr val="FF0000"/>
            </a:solidFill>
            <a:prstDash val="solid"/>
            <a:round/>
            <a:headEnd len="sm" w="sm" type="none"/>
            <a:tailEnd len="sm" w="sm" type="none"/>
          </a:ln>
        </p:spPr>
      </p:cxnSp>
      <p:cxnSp>
        <p:nvCxnSpPr>
          <p:cNvPr id="487" name="Google Shape;487;p47"/>
          <p:cNvCxnSpPr/>
          <p:nvPr/>
        </p:nvCxnSpPr>
        <p:spPr>
          <a:xfrm>
            <a:off x="10007338" y="4575175"/>
            <a:ext cx="7200" cy="1169400"/>
          </a:xfrm>
          <a:prstGeom prst="straightConnector1">
            <a:avLst/>
          </a:prstGeom>
          <a:noFill/>
          <a:ln cap="flat" cmpd="sng" w="28575">
            <a:solidFill>
              <a:srgbClr val="FF0000"/>
            </a:solidFill>
            <a:prstDash val="solid"/>
            <a:round/>
            <a:headEnd len="sm" w="sm" type="none"/>
            <a:tailEnd len="sm" w="sm" type="none"/>
          </a:ln>
        </p:spPr>
      </p:cxnSp>
      <p:cxnSp>
        <p:nvCxnSpPr>
          <p:cNvPr id="488" name="Google Shape;488;p47"/>
          <p:cNvCxnSpPr/>
          <p:nvPr/>
        </p:nvCxnSpPr>
        <p:spPr>
          <a:xfrm>
            <a:off x="10159738" y="4727575"/>
            <a:ext cx="10800" cy="1020600"/>
          </a:xfrm>
          <a:prstGeom prst="straightConnector1">
            <a:avLst/>
          </a:prstGeom>
          <a:noFill/>
          <a:ln cap="flat" cmpd="sng" w="28575">
            <a:solidFill>
              <a:srgbClr val="FF0000"/>
            </a:solidFill>
            <a:prstDash val="solid"/>
            <a:round/>
            <a:headEnd len="sm" w="sm" type="none"/>
            <a:tailEnd len="sm" w="sm" type="none"/>
          </a:ln>
        </p:spPr>
      </p:cxnSp>
      <p:cxnSp>
        <p:nvCxnSpPr>
          <p:cNvPr id="489" name="Google Shape;489;p47"/>
          <p:cNvCxnSpPr/>
          <p:nvPr/>
        </p:nvCxnSpPr>
        <p:spPr>
          <a:xfrm>
            <a:off x="10312138" y="4936625"/>
            <a:ext cx="3900" cy="812700"/>
          </a:xfrm>
          <a:prstGeom prst="straightConnector1">
            <a:avLst/>
          </a:prstGeom>
          <a:noFill/>
          <a:ln cap="flat" cmpd="sng" w="28575">
            <a:solidFill>
              <a:srgbClr val="FF0000"/>
            </a:solidFill>
            <a:prstDash val="solid"/>
            <a:round/>
            <a:headEnd len="sm" w="sm" type="none"/>
            <a:tailEnd len="sm" w="sm" type="none"/>
          </a:ln>
        </p:spPr>
      </p:cxnSp>
      <p:cxnSp>
        <p:nvCxnSpPr>
          <p:cNvPr id="490" name="Google Shape;490;p47"/>
          <p:cNvCxnSpPr/>
          <p:nvPr/>
        </p:nvCxnSpPr>
        <p:spPr>
          <a:xfrm flipH="1">
            <a:off x="10463638" y="5257025"/>
            <a:ext cx="900" cy="491700"/>
          </a:xfrm>
          <a:prstGeom prst="straightConnector1">
            <a:avLst/>
          </a:prstGeom>
          <a:noFill/>
          <a:ln cap="flat" cmpd="sng" w="28575">
            <a:solidFill>
              <a:srgbClr val="FF0000"/>
            </a:solidFill>
            <a:prstDash val="solid"/>
            <a:round/>
            <a:headEnd len="sm" w="sm" type="none"/>
            <a:tailEnd len="sm" w="sm" type="none"/>
          </a:ln>
        </p:spPr>
      </p:cxnSp>
      <p:cxnSp>
        <p:nvCxnSpPr>
          <p:cNvPr id="491" name="Google Shape;491;p47"/>
          <p:cNvCxnSpPr/>
          <p:nvPr/>
        </p:nvCxnSpPr>
        <p:spPr>
          <a:xfrm>
            <a:off x="10636125" y="5636850"/>
            <a:ext cx="3000" cy="107100"/>
          </a:xfrm>
          <a:prstGeom prst="straightConnector1">
            <a:avLst/>
          </a:prstGeom>
          <a:noFill/>
          <a:ln cap="flat" cmpd="sng" w="28575">
            <a:solidFill>
              <a:srgbClr val="FF0000"/>
            </a:solidFill>
            <a:prstDash val="solid"/>
            <a:round/>
            <a:headEnd len="sm" w="sm" type="none"/>
            <a:tailEnd len="sm" w="sm" type="none"/>
          </a:ln>
        </p:spPr>
      </p:cxnSp>
      <p:sp>
        <p:nvSpPr>
          <p:cNvPr id="492" name="Google Shape;492;p47"/>
          <p:cNvSpPr/>
          <p:nvPr/>
        </p:nvSpPr>
        <p:spPr>
          <a:xfrm>
            <a:off x="5106401" y="4239925"/>
            <a:ext cx="1932186" cy="1538063"/>
          </a:xfrm>
          <a:custGeom>
            <a:rect b="b" l="l" r="r" t="t"/>
            <a:pathLst>
              <a:path extrusionOk="0" h="61115" w="71075">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cap="flat" cmpd="sng" w="9525">
            <a:solidFill>
              <a:schemeClr val="dk2"/>
            </a:solidFill>
            <a:prstDash val="solid"/>
            <a:round/>
            <a:headEnd len="sm" w="sm" type="none"/>
            <a:tailEnd len="sm" w="sm" type="none"/>
          </a:ln>
        </p:spPr>
      </p:sp>
      <p:sp>
        <p:nvSpPr>
          <p:cNvPr id="493" name="Google Shape;493;p47"/>
          <p:cNvSpPr txBox="1"/>
          <p:nvPr/>
        </p:nvSpPr>
        <p:spPr>
          <a:xfrm>
            <a:off x="2760275" y="4032450"/>
            <a:ext cx="1491300" cy="6195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pt-BR" sz="2300" u="none" cap="none" strike="noStrike">
                <a:solidFill>
                  <a:schemeClr val="dk1"/>
                </a:solidFill>
                <a:latin typeface="Calibri"/>
                <a:ea typeface="Calibri"/>
                <a:cs typeface="Calibri"/>
                <a:sym typeface="Calibri"/>
              </a:rPr>
              <a:t>F1 SCORE</a:t>
            </a:r>
            <a:endParaRPr b="1" i="0" sz="2300" u="none" cap="none" strike="noStrike">
              <a:solidFill>
                <a:schemeClr val="dk1"/>
              </a:solidFill>
              <a:latin typeface="Calibri"/>
              <a:ea typeface="Calibri"/>
              <a:cs typeface="Calibri"/>
              <a:sym typeface="Calibri"/>
            </a:endParaRPr>
          </a:p>
        </p:txBody>
      </p:sp>
      <p:sp>
        <p:nvSpPr>
          <p:cNvPr id="494" name="Google Shape;494;p47"/>
          <p:cNvSpPr txBox="1"/>
          <p:nvPr/>
        </p:nvSpPr>
        <p:spPr>
          <a:xfrm>
            <a:off x="6458900" y="4060025"/>
            <a:ext cx="1491300" cy="6195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pt-BR" sz="2300" u="none" cap="none" strike="noStrike">
                <a:solidFill>
                  <a:schemeClr val="dk1"/>
                </a:solidFill>
                <a:latin typeface="Calibri"/>
                <a:ea typeface="Calibri"/>
                <a:cs typeface="Calibri"/>
                <a:sym typeface="Calibri"/>
              </a:rPr>
              <a:t>AUC</a:t>
            </a:r>
            <a:endParaRPr b="1" i="0" sz="2300" u="none" cap="none" strike="noStrike">
              <a:solidFill>
                <a:schemeClr val="dk1"/>
              </a:solidFill>
              <a:latin typeface="Calibri"/>
              <a:ea typeface="Calibri"/>
              <a:cs typeface="Calibri"/>
              <a:sym typeface="Calibri"/>
            </a:endParaRPr>
          </a:p>
        </p:txBody>
      </p:sp>
      <p:sp>
        <p:nvSpPr>
          <p:cNvPr id="495" name="Google Shape;495;p47"/>
          <p:cNvSpPr txBox="1"/>
          <p:nvPr/>
        </p:nvSpPr>
        <p:spPr>
          <a:xfrm>
            <a:off x="10157525" y="4032450"/>
            <a:ext cx="1491300" cy="6195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pt-BR" sz="2300" u="none" cap="none" strike="noStrike">
                <a:solidFill>
                  <a:schemeClr val="dk1"/>
                </a:solidFill>
                <a:latin typeface="Calibri"/>
                <a:ea typeface="Calibri"/>
                <a:cs typeface="Calibri"/>
                <a:sym typeface="Calibri"/>
              </a:rPr>
              <a:t>AP</a:t>
            </a:r>
            <a:endParaRPr b="1" i="0" sz="23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02" name="Google Shape;502;p48"/>
          <p:cNvSpPr txBox="1"/>
          <p:nvPr>
            <p:ph idx="1" type="body"/>
          </p:nvPr>
        </p:nvSpPr>
        <p:spPr>
          <a:xfrm>
            <a:off x="607724"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A imagem anterior mostra claramente como os valores de precisão e recall são incorporados em cada métrica: </a:t>
            </a:r>
            <a:r>
              <a:rPr b="1" lang="pt-BR"/>
              <a:t>F1, Area Under Curve (AUC) e Average Precision (AP)</a:t>
            </a:r>
            <a:r>
              <a:rPr lang="pt-BR"/>
              <a:t>. A consideração da métrica de precisão depende muito do tipo de problema.</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AUC e AP são consideradas métricas superiores em comparação com a pontuação F1 devido à cobertura geral da área. Para fins de interoperabilidade, os pesquisadores usam AP como métrica padrão.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09" name="Google Shape;509;p49"/>
          <p:cNvSpPr txBox="1"/>
          <p:nvPr>
            <p:ph idx="1" type="body"/>
          </p:nvPr>
        </p:nvSpPr>
        <p:spPr>
          <a:xfrm>
            <a:off x="607724"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10" name="Google Shape;510;p49"/>
          <p:cNvPicPr preferRelativeResize="0"/>
          <p:nvPr/>
        </p:nvPicPr>
        <p:blipFill rotWithShape="1">
          <a:blip r:embed="rId3">
            <a:alphaModFix/>
          </a:blip>
          <a:srcRect b="0" l="0" r="0" t="0"/>
          <a:stretch/>
        </p:blipFill>
        <p:spPr>
          <a:xfrm>
            <a:off x="1352088" y="1512250"/>
            <a:ext cx="9487824" cy="47083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17" name="Google Shape;517;p50"/>
          <p:cNvSpPr txBox="1"/>
          <p:nvPr>
            <p:ph idx="1" type="body"/>
          </p:nvPr>
        </p:nvSpPr>
        <p:spPr>
          <a:xfrm>
            <a:off x="607724"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FOMO utiliza como métrica F1-score com a matriz de confusão para avaliação. Argumenta-se os desenvolvedores, que depender exclusivamente da mAP pode fornecer </a:t>
            </a:r>
            <a:r>
              <a:rPr b="1" i="1" lang="pt-BR"/>
              <a:t>insights </a:t>
            </a:r>
            <a:r>
              <a:rPr lang="pt-BR"/>
              <a:t>limitados sobre o desempenho do modelo, especialmente em conjuntos de dados com classes desequilibradas, pois apenas mede a precisão das previsões, sem considerar o desempenho por classe.</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 combinação do F1-score com uma matriz de confusão é defendida como uma abordagem mais equilibrada, pois oferece </a:t>
            </a:r>
            <a:r>
              <a:rPr b="1" i="1" lang="pt-BR"/>
              <a:t>insights </a:t>
            </a:r>
            <a:r>
              <a:rPr lang="pt-BR"/>
              <a:t>sobre </a:t>
            </a:r>
            <a:r>
              <a:rPr b="1" lang="pt-BR"/>
              <a:t>precisão</a:t>
            </a:r>
            <a:r>
              <a:rPr lang="pt-BR"/>
              <a:t>, </a:t>
            </a:r>
            <a:r>
              <a:rPr b="1" lang="pt-BR"/>
              <a:t>recall </a:t>
            </a:r>
            <a:r>
              <a:rPr lang="pt-BR"/>
              <a:t>e desempenho por classe.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24" name="Google Shape;524;p51"/>
          <p:cNvSpPr txBox="1"/>
          <p:nvPr>
            <p:ph idx="1" type="body"/>
          </p:nvPr>
        </p:nvSpPr>
        <p:spPr>
          <a:xfrm>
            <a:off x="607725" y="1690825"/>
            <a:ext cx="107460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a:p>
        </p:txBody>
      </p:sp>
      <p:pic>
        <p:nvPicPr>
          <p:cNvPr id="525" name="Google Shape;525;p51"/>
          <p:cNvPicPr preferRelativeResize="0"/>
          <p:nvPr/>
        </p:nvPicPr>
        <p:blipFill rotWithShape="1">
          <a:blip r:embed="rId3">
            <a:alphaModFix/>
          </a:blip>
          <a:srcRect b="10414" l="0" r="0" t="34162"/>
          <a:stretch/>
        </p:blipFill>
        <p:spPr>
          <a:xfrm>
            <a:off x="1979018" y="3657599"/>
            <a:ext cx="8233963" cy="26996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b="0" l="0" r="52296" t="42353"/>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32" name="Google Shape;532;p52"/>
          <p:cNvSpPr txBox="1"/>
          <p:nvPr>
            <p:ph idx="1" type="body"/>
          </p:nvPr>
        </p:nvSpPr>
        <p:spPr>
          <a:xfrm>
            <a:off x="838199" y="1690688"/>
            <a:ext cx="10515599"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descr="What is Adam Optimizer &amp; How to Tune its Parameters?" id="533" name="Google Shape;533;p52"/>
          <p:cNvPicPr preferRelativeResize="0"/>
          <p:nvPr/>
        </p:nvPicPr>
        <p:blipFill rotWithShape="1">
          <a:blip r:embed="rId3">
            <a:alphaModFix/>
          </a:blip>
          <a:srcRect b="0" l="0" r="0" t="0"/>
          <a:stretch/>
        </p:blipFill>
        <p:spPr>
          <a:xfrm>
            <a:off x="4220156" y="3866357"/>
            <a:ext cx="3751684" cy="210094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40" name="Google Shape;540;p53"/>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800"/>
              <a:buChar char="•"/>
            </a:pPr>
            <a:r>
              <a:rPr b="1" lang="pt-BR"/>
              <a:t>Base do Modelo: </a:t>
            </a:r>
            <a:r>
              <a:rPr lang="pt-BR"/>
              <a:t>FOMO utiliza o MobileNetV2 como a base para sua estrutura, realizando uma redução espacial de 1/8 da entrada para a saída. Por exemplo, uma entrada de 96x96 resulta em uma saída de 12x12. Ou seja o achatamento é feito para esta proporção.</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b="1" lang="pt-BR"/>
              <a:t>Ponto de Corte: </a:t>
            </a:r>
            <a:r>
              <a:rPr lang="pt-BR"/>
              <a:t>A redução espacial é implementada cortando o MobileNet na camada intermediária chamada block_6_expand_relu. Alterar o ponto de corte para uma camada diferente, como block_3_expand_relu, resulta em uma redução espacial diferente. Por exemplo, uma entrada de 96x96 resultaria em uma saída de 24x24.</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47" name="Google Shape;547;p54"/>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90000"/>
              </a:lnSpc>
              <a:spcBef>
                <a:spcPts val="0"/>
              </a:spcBef>
              <a:spcAft>
                <a:spcPts val="0"/>
              </a:spcAft>
              <a:buClr>
                <a:schemeClr val="dk1"/>
              </a:buClr>
              <a:buSzPct val="100000"/>
              <a:buChar char="•"/>
            </a:pPr>
            <a:r>
              <a:rPr b="1" lang="pt-BR"/>
              <a:t>Otimização de Parâmetros: </a:t>
            </a:r>
            <a:r>
              <a:rPr lang="pt-BR"/>
              <a:t>Cortar em um ponto diferente significa usar menos do backbone do MobileNet, resultando em um modelo com metade dos parâmetros. Aumentar o valor de alfa pode compensar essa redução de parâmetros. Este alfa é quem controla largura da rede (Trade-off).</a:t>
            </a:r>
            <a:endParaRPr/>
          </a:p>
          <a:p>
            <a:pPr indent="-228600" lvl="1" marL="685800" rtl="0" algn="just">
              <a:lnSpc>
                <a:spcPct val="90000"/>
              </a:lnSpc>
              <a:spcBef>
                <a:spcPts val="500"/>
              </a:spcBef>
              <a:spcAft>
                <a:spcPts val="0"/>
              </a:spcAft>
              <a:buClr>
                <a:schemeClr val="dk1"/>
              </a:buClr>
              <a:buSzPct val="100000"/>
              <a:buChar char="•"/>
            </a:pPr>
            <a:r>
              <a:rPr lang="pt-BR"/>
              <a:t>Se alfa &lt; 1.0, diminui proporcionalmente o número de filtros em cada camada.</a:t>
            </a:r>
            <a:endParaRPr/>
          </a:p>
          <a:p>
            <a:pPr indent="-228600" lvl="1" marL="685800" rtl="0" algn="just">
              <a:lnSpc>
                <a:spcPct val="90000"/>
              </a:lnSpc>
              <a:spcBef>
                <a:spcPts val="500"/>
              </a:spcBef>
              <a:spcAft>
                <a:spcPts val="0"/>
              </a:spcAft>
              <a:buClr>
                <a:schemeClr val="dk1"/>
              </a:buClr>
              <a:buSzPct val="100000"/>
              <a:buChar char="•"/>
            </a:pPr>
            <a:r>
              <a:rPr lang="pt-BR"/>
              <a:t>Se alfa &gt; 1.0, aumenta proporcionalmente o número de filtros em cada camada.</a:t>
            </a:r>
            <a:endParaRPr/>
          </a:p>
          <a:p>
            <a:pPr indent="-228600" lvl="1" marL="685800" rtl="0" algn="just">
              <a:lnSpc>
                <a:spcPct val="90000"/>
              </a:lnSpc>
              <a:spcBef>
                <a:spcPts val="500"/>
              </a:spcBef>
              <a:spcAft>
                <a:spcPts val="0"/>
              </a:spcAft>
              <a:buClr>
                <a:schemeClr val="dk1"/>
              </a:buClr>
              <a:buSzPct val="100000"/>
              <a:buChar char="•"/>
            </a:pPr>
            <a:r>
              <a:rPr lang="pt-BR"/>
              <a:t>Se alfa = 1, o número padrão de filtros usado em cada camada.</a:t>
            </a:r>
            <a:endParaRPr/>
          </a:p>
          <a:p>
            <a:pPr indent="-77470" lvl="0" marL="22860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b="1" lang="pt-BR"/>
              <a:t>Arquitetura Futura: </a:t>
            </a:r>
            <a:r>
              <a:rPr lang="pt-BR"/>
              <a:t>Versões futuras do FOMO planejam alterar esta redução de parâmetros com uma arquitetura no estilo U-Net.</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54" name="Google Shape;554;p55"/>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108108"/>
              <a:buChar char="•"/>
            </a:pPr>
            <a:r>
              <a:rPr b="1" lang="pt-BR"/>
              <a:t>Requisitos de Memória: </a:t>
            </a:r>
            <a:r>
              <a:rPr lang="pt-BR"/>
              <a:t>O modelo deve caber na memória do alvo (flash/RAM), assim como o buffer de imagem e a lógica do aplicativo. Recomenda-se um alvo com pelo menos 512 KB. É possível utilizar apenas 200 KB para flash, para imagens de 64x64 pixels.</a:t>
            </a:r>
            <a:endParaRPr/>
          </a:p>
          <a:p>
            <a:pPr indent="-50800" lvl="0" marL="228600" rtl="0" algn="just">
              <a:lnSpc>
                <a:spcPct val="90000"/>
              </a:lnSpc>
              <a:spcBef>
                <a:spcPts val="1000"/>
              </a:spcBef>
              <a:spcAft>
                <a:spcPts val="0"/>
              </a:spcAft>
              <a:buClr>
                <a:schemeClr val="dk1"/>
              </a:buClr>
              <a:buSzPct val="108108"/>
              <a:buNone/>
            </a:pPr>
            <a:r>
              <a:t/>
            </a:r>
            <a:endParaRPr/>
          </a:p>
          <a:p>
            <a:pPr indent="-228600" lvl="0" marL="228600" rtl="0" algn="just">
              <a:lnSpc>
                <a:spcPct val="90000"/>
              </a:lnSpc>
              <a:spcBef>
                <a:spcPts val="1000"/>
              </a:spcBef>
              <a:spcAft>
                <a:spcPts val="0"/>
              </a:spcAft>
              <a:buClr>
                <a:schemeClr val="dk1"/>
              </a:buClr>
              <a:buSzPct val="108108"/>
              <a:buChar char="•"/>
            </a:pPr>
            <a:r>
              <a:rPr b="1" lang="pt-BR"/>
              <a:t>Latência: </a:t>
            </a:r>
            <a:r>
              <a:rPr lang="pt-BR"/>
              <a:t>A velocidade do alvo determina o número máximo de frames que podem ser processados. MCUs rodando a 80 MHz podem processar uma imagem de 64x64 pixels em menos de um segundo.</a:t>
            </a:r>
            <a:endParaRPr/>
          </a:p>
          <a:p>
            <a:pPr indent="-50800" lvl="0" marL="228600" rtl="0" algn="just">
              <a:lnSpc>
                <a:spcPct val="90000"/>
              </a:lnSpc>
              <a:spcBef>
                <a:spcPts val="1000"/>
              </a:spcBef>
              <a:spcAft>
                <a:spcPts val="0"/>
              </a:spcAft>
              <a:buSzPct val="108108"/>
              <a:buNone/>
            </a:pPr>
            <a:r>
              <a:t/>
            </a:r>
            <a:endParaRPr b="1"/>
          </a:p>
          <a:p>
            <a:pPr indent="-228600" lvl="0" marL="228600" rtl="0" algn="just">
              <a:lnSpc>
                <a:spcPct val="90000"/>
              </a:lnSpc>
              <a:spcBef>
                <a:spcPts val="1000"/>
              </a:spcBef>
              <a:spcAft>
                <a:spcPts val="0"/>
              </a:spcAft>
              <a:buSzPct val="108108"/>
              <a:buChar char="•"/>
            </a:pPr>
            <a:r>
              <a:rPr b="1" lang="pt-BR"/>
              <a:t>Modificações: </a:t>
            </a:r>
            <a:r>
              <a:rPr lang="pt-BR"/>
              <a:t>Podem serem feitas modificações ainda no modelo nas camadas de saída, alguns parâmetros como </a:t>
            </a:r>
            <a:r>
              <a:rPr i="1" lang="pt-BR"/>
              <a:t>object_weights, learning rate, </a:t>
            </a:r>
            <a:r>
              <a:rPr lang="pt-BR"/>
              <a:t>camadas convolucionais, enfim. Tudo dentro do EDGE IMPULSE.</a:t>
            </a:r>
            <a:endParaRPr b="1" i="1"/>
          </a:p>
          <a:p>
            <a:pPr indent="-50800" lvl="0" marL="228600" rtl="0" algn="just">
              <a:lnSpc>
                <a:spcPct val="90000"/>
              </a:lnSpc>
              <a:spcBef>
                <a:spcPts val="1000"/>
              </a:spcBef>
              <a:spcAft>
                <a:spcPts val="0"/>
              </a:spcAft>
              <a:buClr>
                <a:schemeClr val="dk1"/>
              </a:buClr>
              <a:buSzPct val="108108"/>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61" name="Google Shape;561;p56"/>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1" lang="pt-BR"/>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562" name="Google Shape;562;p56"/>
          <p:cNvPicPr preferRelativeResize="0"/>
          <p:nvPr/>
        </p:nvPicPr>
        <p:blipFill rotWithShape="1">
          <a:blip r:embed="rId3">
            <a:alphaModFix/>
          </a:blip>
          <a:srcRect b="0" l="0" r="0" t="0"/>
          <a:stretch/>
        </p:blipFill>
        <p:spPr>
          <a:xfrm>
            <a:off x="1390646" y="3691317"/>
            <a:ext cx="9410707" cy="25310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569" name="Google Shape;569;p57"/>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indent="0" lvl="0" marL="0" rtl="0" algn="l">
              <a:lnSpc>
                <a:spcPct val="90000"/>
              </a:lnSpc>
              <a:spcBef>
                <a:spcPts val="1000"/>
              </a:spcBef>
              <a:spcAft>
                <a:spcPts val="0"/>
              </a:spcAft>
              <a:buClr>
                <a:schemeClr val="dk1"/>
              </a:buClr>
              <a:buSzPct val="100000"/>
              <a:buNone/>
            </a:pPr>
            <a:r>
              <a:rPr b="1" lang="pt-BR" u="sng">
                <a:solidFill>
                  <a:schemeClr val="hlink"/>
                </a:solidFill>
                <a:hlinkClick r:id="rId3"/>
              </a:rPr>
              <a:t>https://edgeimpulse.com/</a:t>
            </a:r>
            <a:endParaRPr b="1"/>
          </a:p>
          <a:p>
            <a:pPr indent="0" lvl="0" marL="0" rtl="0" algn="l">
              <a:lnSpc>
                <a:spcPct val="90000"/>
              </a:lnSpc>
              <a:spcBef>
                <a:spcPts val="1000"/>
              </a:spcBef>
              <a:spcAft>
                <a:spcPts val="0"/>
              </a:spcAft>
              <a:buClr>
                <a:schemeClr val="dk1"/>
              </a:buClr>
              <a:buSzPct val="100000"/>
              <a:buNone/>
            </a:pPr>
            <a:r>
              <a:t/>
            </a:r>
            <a:endParaRPr b="1"/>
          </a:p>
          <a:p>
            <a:pPr indent="-228600" lvl="0" marL="228600" rtl="0" algn="l">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indent="-7747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indent="-77470" lvl="0" marL="228600" rtl="0" algn="l">
              <a:lnSpc>
                <a:spcPct val="90000"/>
              </a:lnSpc>
              <a:spcBef>
                <a:spcPts val="1000"/>
              </a:spcBef>
              <a:spcAft>
                <a:spcPts val="0"/>
              </a:spcAft>
              <a:buClr>
                <a:schemeClr val="dk1"/>
              </a:buClr>
              <a:buSzPct val="100000"/>
              <a:buNone/>
            </a:pPr>
            <a:r>
              <a:t/>
            </a:r>
            <a:endParaRPr/>
          </a:p>
        </p:txBody>
      </p:sp>
      <p:pic>
        <p:nvPicPr>
          <p:cNvPr id="570" name="Google Shape;570;p57"/>
          <p:cNvPicPr preferRelativeResize="0"/>
          <p:nvPr/>
        </p:nvPicPr>
        <p:blipFill rotWithShape="1">
          <a:blip r:embed="rId4">
            <a:alphaModFix/>
          </a:blip>
          <a:srcRect b="0" l="0" r="0" t="0"/>
          <a:stretch/>
        </p:blipFill>
        <p:spPr>
          <a:xfrm>
            <a:off x="4481234" y="2296233"/>
            <a:ext cx="2440562" cy="33662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577" name="Google Shape;577;p5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As configurações destes parâmetros é vista assim:</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78" name="Google Shape;578;p58"/>
          <p:cNvPicPr preferRelativeResize="0"/>
          <p:nvPr/>
        </p:nvPicPr>
        <p:blipFill rotWithShape="1">
          <a:blip r:embed="rId3">
            <a:alphaModFix/>
          </a:blip>
          <a:srcRect b="0" l="0" r="0" t="0"/>
          <a:stretch/>
        </p:blipFill>
        <p:spPr>
          <a:xfrm>
            <a:off x="838200" y="2141537"/>
            <a:ext cx="4638611" cy="4351338"/>
          </a:xfrm>
          <a:prstGeom prst="rect">
            <a:avLst/>
          </a:prstGeom>
          <a:noFill/>
          <a:ln>
            <a:noFill/>
          </a:ln>
        </p:spPr>
      </p:pic>
      <p:sp>
        <p:nvSpPr>
          <p:cNvPr id="579" name="Google Shape;579;p58"/>
          <p:cNvSpPr/>
          <p:nvPr/>
        </p:nvSpPr>
        <p:spPr>
          <a:xfrm>
            <a:off x="4754880" y="2141537"/>
            <a:ext cx="975360" cy="55289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80" name="Google Shape;580;p58"/>
          <p:cNvCxnSpPr/>
          <p:nvPr/>
        </p:nvCxnSpPr>
        <p:spPr>
          <a:xfrm>
            <a:off x="5730240" y="2389632"/>
            <a:ext cx="438912" cy="0"/>
          </a:xfrm>
          <a:prstGeom prst="straightConnector1">
            <a:avLst/>
          </a:prstGeom>
          <a:noFill/>
          <a:ln cap="flat" cmpd="sng" w="57150">
            <a:solidFill>
              <a:srgbClr val="FF0000"/>
            </a:solidFill>
            <a:prstDash val="solid"/>
            <a:miter lim="800000"/>
            <a:headEnd len="sm" w="sm" type="none"/>
            <a:tailEnd len="med" w="med" type="triangle"/>
          </a:ln>
        </p:spPr>
      </p:cxnSp>
      <p:pic>
        <p:nvPicPr>
          <p:cNvPr id="581" name="Google Shape;581;p58"/>
          <p:cNvPicPr preferRelativeResize="0"/>
          <p:nvPr/>
        </p:nvPicPr>
        <p:blipFill rotWithShape="1">
          <a:blip r:embed="rId4">
            <a:alphaModFix/>
          </a:blip>
          <a:srcRect b="0" l="0" r="0" t="0"/>
          <a:stretch/>
        </p:blipFill>
        <p:spPr>
          <a:xfrm>
            <a:off x="6268985" y="2141537"/>
            <a:ext cx="5277587" cy="1467055"/>
          </a:xfrm>
          <a:prstGeom prst="rect">
            <a:avLst/>
          </a:prstGeom>
          <a:noFill/>
          <a:ln>
            <a:noFill/>
          </a:ln>
        </p:spPr>
      </p:pic>
      <p:sp>
        <p:nvSpPr>
          <p:cNvPr id="582" name="Google Shape;582;p58"/>
          <p:cNvSpPr txBox="1"/>
          <p:nvPr/>
        </p:nvSpPr>
        <p:spPr>
          <a:xfrm>
            <a:off x="6268985" y="3875547"/>
            <a:ext cx="473838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Ao clicar nos 3 pontos, acima, poderia editar o código do train.py dentro do edge impulse, ou editar o block de código localmente, e visualizar algumas características.</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589" name="Google Shape;589;p59"/>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590" name="Google Shape;590;p59"/>
          <p:cNvPicPr preferRelativeResize="0"/>
          <p:nvPr/>
        </p:nvPicPr>
        <p:blipFill rotWithShape="1">
          <a:blip r:embed="rId3">
            <a:alphaModFix/>
          </a:blip>
          <a:srcRect b="0" l="0" r="0" t="36425"/>
          <a:stretch/>
        </p:blipFill>
        <p:spPr>
          <a:xfrm>
            <a:off x="2719996" y="4601252"/>
            <a:ext cx="6752007" cy="113211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597" name="Google Shape;597;p60"/>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Após isto, o modelo é instanciado, e como dito anteriormente, o modelo corta um bloco do Mobilenetv2, a partir do bloco </a:t>
            </a:r>
            <a:r>
              <a:rPr b="1" lang="pt-BR"/>
              <a:t>block_6_expand_relu</a:t>
            </a:r>
            <a:r>
              <a:rPr lang="pt-BR"/>
              <a:t>, portanto todas as camadas posteriores a esta não serão usadas.</a:t>
            </a:r>
            <a:endParaRPr/>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rPr lang="pt-BR"/>
              <a:t>Isso é feito para adaptar o modelo a uma resolução de entrada específica. Neste caso, o modelo está sendo cortado onde atinge 1/8 da resolução de entrada (ou seja, a altura e a largura da imagem de entrada são divididas por 8).</a:t>
            </a:r>
            <a:endParaRPr/>
          </a:p>
        </p:txBody>
      </p:sp>
      <p:pic>
        <p:nvPicPr>
          <p:cNvPr id="598" name="Google Shape;598;p60"/>
          <p:cNvPicPr preferRelativeResize="0"/>
          <p:nvPr/>
        </p:nvPicPr>
        <p:blipFill rotWithShape="1">
          <a:blip r:embed="rId3">
            <a:alphaModFix/>
          </a:blip>
          <a:srcRect b="0" l="0" r="0" t="0"/>
          <a:stretch/>
        </p:blipFill>
        <p:spPr>
          <a:xfrm>
            <a:off x="2094988" y="3667614"/>
            <a:ext cx="8002014" cy="3975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05" name="Google Shape;605;p61"/>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pt-BR"/>
              <a:t>Agora o modelo é agregado as camadas finais de classificação, é adicionado a </a:t>
            </a:r>
            <a:r>
              <a:rPr b="1" i="1" lang="pt-BR"/>
              <a:t>detection head, </a:t>
            </a:r>
            <a:r>
              <a:rPr lang="pt-BR"/>
              <a:t>como dita acima, basicamente, com duas camadas de convolução. Uma camada densa com 32 nós seguida por um classificador com </a:t>
            </a:r>
            <a:r>
              <a:rPr b="1" i="1" lang="pt-BR"/>
              <a:t>num_classes </a:t>
            </a:r>
            <a:r>
              <a:rPr lang="pt-BR"/>
              <a:t>saídas.</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pt-BR"/>
              <a:t>Por fim retorna um tensor 4D com dimensões </a:t>
            </a:r>
            <a:r>
              <a:rPr b="1" i="1" lang="pt-BR"/>
              <a:t>(batch_size, height, width, num_classes)</a:t>
            </a:r>
            <a:r>
              <a:rPr lang="pt-BR"/>
              <a:t>. Cada pixel na altura e largura terá </a:t>
            </a:r>
            <a:r>
              <a:rPr b="1" i="1" lang="pt-BR"/>
              <a:t>num_classes </a:t>
            </a:r>
            <a:r>
              <a:rPr lang="pt-BR"/>
              <a:t>valores de logit, um para cada classe. </a:t>
            </a:r>
            <a:endParaRPr/>
          </a:p>
        </p:txBody>
      </p:sp>
      <p:pic>
        <p:nvPicPr>
          <p:cNvPr id="606" name="Google Shape;606;p61"/>
          <p:cNvPicPr preferRelativeResize="0"/>
          <p:nvPr/>
        </p:nvPicPr>
        <p:blipFill rotWithShape="1">
          <a:blip r:embed="rId3">
            <a:alphaModFix/>
          </a:blip>
          <a:srcRect b="0" l="0" r="0" t="18345"/>
          <a:stretch/>
        </p:blipFill>
        <p:spPr>
          <a:xfrm>
            <a:off x="2321050" y="3272611"/>
            <a:ext cx="7549896" cy="1187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128" name="Google Shape;128;p17"/>
          <p:cNvPicPr preferRelativeResize="0"/>
          <p:nvPr/>
        </p:nvPicPr>
        <p:blipFill rotWithShape="1">
          <a:blip r:embed="rId3">
            <a:alphaModFix/>
          </a:blip>
          <a:srcRect b="0" l="0" r="52296" t="42353"/>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cap="flat" cmpd="sng" w="28575">
            <a:solidFill>
              <a:schemeClr val="dk2"/>
            </a:solidFill>
            <a:prstDash val="solid"/>
            <a:round/>
            <a:headEnd len="sm" w="sm" type="none"/>
            <a:tailEnd len="med" w="med" type="triangle"/>
          </a:ln>
        </p:spPr>
      </p:cxnSp>
      <p:pic>
        <p:nvPicPr>
          <p:cNvPr id="130" name="Google Shape;130;p17"/>
          <p:cNvPicPr preferRelativeResize="0"/>
          <p:nvPr/>
        </p:nvPicPr>
        <p:blipFill rotWithShape="1">
          <a:blip r:embed="rId3">
            <a:alphaModFix/>
          </a:blip>
          <a:srcRect b="11095" l="15323" r="74259" t="71388"/>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b="14277" l="18479" r="75877" t="72006"/>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b="26811" l="27883" r="67053" t="63463"/>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b="29310" l="38036" r="52296" t="63594"/>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flipH="1" rot="10800000">
            <a:off x="4699088" y="2303000"/>
            <a:ext cx="258000" cy="1285800"/>
          </a:xfrm>
          <a:prstGeom prst="straightConnector1">
            <a:avLst/>
          </a:prstGeom>
          <a:noFill/>
          <a:ln cap="flat" cmpd="sng" w="28575">
            <a:solidFill>
              <a:schemeClr val="dk2"/>
            </a:solidFill>
            <a:prstDash val="solid"/>
            <a:round/>
            <a:headEnd len="sm" w="sm" type="none"/>
            <a:tailEnd len="med" w="med" type="triangle"/>
          </a:ln>
        </p:spPr>
      </p:cxnSp>
      <p:cxnSp>
        <p:nvCxnSpPr>
          <p:cNvPr id="136" name="Google Shape;136;p17"/>
          <p:cNvCxnSpPr>
            <a:stCxn id="135" idx="3"/>
            <a:endCxn id="133" idx="1"/>
          </p:cNvCxnSpPr>
          <p:nvPr/>
        </p:nvCxnSpPr>
        <p:spPr>
          <a:xfrm>
            <a:off x="4699088" y="3588800"/>
            <a:ext cx="178800" cy="947700"/>
          </a:xfrm>
          <a:prstGeom prst="straightConnector1">
            <a:avLst/>
          </a:prstGeom>
          <a:noFill/>
          <a:ln cap="flat" cmpd="sng" w="28575">
            <a:solidFill>
              <a:schemeClr val="dk2"/>
            </a:solidFill>
            <a:prstDash val="solid"/>
            <a:round/>
            <a:headEnd len="sm" w="sm" type="none"/>
            <a:tailEnd len="med" w="med" type="triangle"/>
          </a:ln>
        </p:spPr>
      </p:cxnSp>
      <p:cxnSp>
        <p:nvCxnSpPr>
          <p:cNvPr id="137" name="Google Shape;137;p17"/>
          <p:cNvCxnSpPr>
            <a:stCxn id="135" idx="3"/>
            <a:endCxn id="131" idx="1"/>
          </p:cNvCxnSpPr>
          <p:nvPr/>
        </p:nvCxnSpPr>
        <p:spPr>
          <a:xfrm flipH="1" rot="10800000">
            <a:off x="4699088" y="3066500"/>
            <a:ext cx="673200" cy="522300"/>
          </a:xfrm>
          <a:prstGeom prst="straightConnector1">
            <a:avLst/>
          </a:prstGeom>
          <a:noFill/>
          <a:ln cap="flat" cmpd="sng" w="28575">
            <a:solidFill>
              <a:schemeClr val="dk2"/>
            </a:solidFill>
            <a:prstDash val="solid"/>
            <a:round/>
            <a:headEnd len="sm" w="sm" type="none"/>
            <a:tailEnd len="med" w="med" type="triangle"/>
          </a:ln>
        </p:spPr>
      </p:cxnSp>
      <p:cxnSp>
        <p:nvCxnSpPr>
          <p:cNvPr id="138" name="Google Shape;138;p17"/>
          <p:cNvCxnSpPr>
            <a:stCxn id="135" idx="3"/>
            <a:endCxn id="132" idx="1"/>
          </p:cNvCxnSpPr>
          <p:nvPr/>
        </p:nvCxnSpPr>
        <p:spPr>
          <a:xfrm>
            <a:off x="4699088" y="3588800"/>
            <a:ext cx="552300" cy="242400"/>
          </a:xfrm>
          <a:prstGeom prst="straightConnector1">
            <a:avLst/>
          </a:prstGeom>
          <a:noFill/>
          <a:ln cap="flat" cmpd="sng" w="28575">
            <a:solidFill>
              <a:schemeClr val="dk2"/>
            </a:solidFill>
            <a:prstDash val="solid"/>
            <a:round/>
            <a:headEnd len="sm" w="sm" type="none"/>
            <a:tailEnd len="med" w="med" type="triangle"/>
          </a:ln>
        </p:spPr>
      </p:cxnSp>
      <p:cxnSp>
        <p:nvCxnSpPr>
          <p:cNvPr id="139" name="Google Shape;139;p17"/>
          <p:cNvCxnSpPr>
            <a:endCxn id="140" idx="1"/>
          </p:cNvCxnSpPr>
          <p:nvPr/>
        </p:nvCxnSpPr>
        <p:spPr>
          <a:xfrm flipH="1" rot="10800000">
            <a:off x="5965025" y="3207213"/>
            <a:ext cx="1014300" cy="1375500"/>
          </a:xfrm>
          <a:prstGeom prst="straightConnector1">
            <a:avLst/>
          </a:prstGeom>
          <a:noFill/>
          <a:ln cap="flat" cmpd="sng" w="28575">
            <a:solidFill>
              <a:schemeClr val="dk2"/>
            </a:solidFill>
            <a:prstDash val="solid"/>
            <a:round/>
            <a:headEnd len="sm" w="sm" type="none"/>
            <a:tailEnd len="med" w="med" type="triangle"/>
          </a:ln>
        </p:spPr>
      </p:cxnSp>
      <p:cxnSp>
        <p:nvCxnSpPr>
          <p:cNvPr id="141" name="Google Shape;141;p17"/>
          <p:cNvCxnSpPr>
            <a:endCxn id="140" idx="1"/>
          </p:cNvCxnSpPr>
          <p:nvPr/>
        </p:nvCxnSpPr>
        <p:spPr>
          <a:xfrm flipH="1" rot="10800000">
            <a:off x="5827625" y="3207213"/>
            <a:ext cx="1151700" cy="624000"/>
          </a:xfrm>
          <a:prstGeom prst="straightConnector1">
            <a:avLst/>
          </a:prstGeom>
          <a:noFill/>
          <a:ln cap="flat" cmpd="sng" w="28575">
            <a:solidFill>
              <a:schemeClr val="dk2"/>
            </a:solidFill>
            <a:prstDash val="solid"/>
            <a:round/>
            <a:headEnd len="sm" w="sm" type="none"/>
            <a:tailEnd len="med" w="med" type="triangle"/>
          </a:ln>
        </p:spPr>
      </p:cxnSp>
      <p:cxnSp>
        <p:nvCxnSpPr>
          <p:cNvPr id="142" name="Google Shape;142;p17"/>
          <p:cNvCxnSpPr>
            <a:endCxn id="140" idx="1"/>
          </p:cNvCxnSpPr>
          <p:nvPr/>
        </p:nvCxnSpPr>
        <p:spPr>
          <a:xfrm>
            <a:off x="5827625" y="3089613"/>
            <a:ext cx="1151700" cy="117600"/>
          </a:xfrm>
          <a:prstGeom prst="straightConnector1">
            <a:avLst/>
          </a:prstGeom>
          <a:noFill/>
          <a:ln cap="flat" cmpd="sng" w="28575">
            <a:solidFill>
              <a:schemeClr val="dk2"/>
            </a:solidFill>
            <a:prstDash val="solid"/>
            <a:round/>
            <a:headEnd len="sm" w="sm" type="none"/>
            <a:tailEnd len="med" w="med" type="triangle"/>
          </a:ln>
        </p:spPr>
      </p:cxnSp>
      <p:cxnSp>
        <p:nvCxnSpPr>
          <p:cNvPr id="143" name="Google Shape;143;p17"/>
          <p:cNvCxnSpPr>
            <a:endCxn id="140" idx="1"/>
          </p:cNvCxnSpPr>
          <p:nvPr/>
        </p:nvCxnSpPr>
        <p:spPr>
          <a:xfrm>
            <a:off x="5856425" y="2303013"/>
            <a:ext cx="1122900" cy="904200"/>
          </a:xfrm>
          <a:prstGeom prst="straightConnector1">
            <a:avLst/>
          </a:prstGeom>
          <a:noFill/>
          <a:ln cap="flat" cmpd="sng" w="28575">
            <a:solidFill>
              <a:schemeClr val="dk2"/>
            </a:solidFill>
            <a:prstDash val="solid"/>
            <a:round/>
            <a:headEnd len="sm" w="sm" type="none"/>
            <a:tailEnd len="med" w="med" type="triangle"/>
          </a:ln>
        </p:spPr>
      </p:cxnSp>
      <p:sp>
        <p:nvSpPr>
          <p:cNvPr id="140" name="Google Shape;140;p17"/>
          <p:cNvSpPr/>
          <p:nvPr/>
        </p:nvSpPr>
        <p:spPr>
          <a:xfrm>
            <a:off x="6979325" y="264591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00"/>
              <a:buFont typeface="Arial"/>
              <a:buNone/>
            </a:pPr>
            <a:r>
              <a:rPr b="0" i="0" lang="pt-BR" sz="3100" u="none" cap="none" strike="noStrike">
                <a:solidFill>
                  <a:srgbClr val="000000"/>
                </a:solidFill>
                <a:latin typeface="Calibri"/>
                <a:ea typeface="Calibri"/>
                <a:cs typeface="Calibri"/>
                <a:sym typeface="Calibri"/>
              </a:rPr>
              <a:t>CNN</a:t>
            </a:r>
            <a:endParaRPr b="0" i="0" sz="3100" u="none" cap="none" strike="noStrike">
              <a:solidFill>
                <a:srgbClr val="000000"/>
              </a:solidFill>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00"/>
              <a:buFont typeface="Arial"/>
              <a:buNone/>
            </a:pPr>
            <a:r>
              <a:rPr b="0" i="0" lang="pt-BR" sz="3100" u="none" cap="none" strike="noStrike">
                <a:solidFill>
                  <a:srgbClr val="000000"/>
                </a:solidFill>
                <a:latin typeface="Calibri"/>
                <a:ea typeface="Calibri"/>
                <a:cs typeface="Calibri"/>
                <a:sym typeface="Calibri"/>
              </a:rPr>
              <a:t>SVM</a:t>
            </a:r>
            <a:endParaRPr b="0" i="0" sz="3100" u="none" cap="none" strike="noStrike">
              <a:solidFill>
                <a:srgbClr val="000000"/>
              </a:solidFill>
              <a:latin typeface="Calibri"/>
              <a:ea typeface="Calibri"/>
              <a:cs typeface="Calibri"/>
              <a:sym typeface="Calibri"/>
            </a:endParaRPr>
          </a:p>
        </p:txBody>
      </p:sp>
      <p:cxnSp>
        <p:nvCxnSpPr>
          <p:cNvPr id="145" name="Google Shape;145;p17"/>
          <p:cNvCxnSpPr>
            <a:stCxn id="140" idx="3"/>
            <a:endCxn id="144" idx="1"/>
          </p:cNvCxnSpPr>
          <p:nvPr/>
        </p:nvCxnSpPr>
        <p:spPr>
          <a:xfrm flipH="1" rot="10800000">
            <a:off x="8440025" y="3200313"/>
            <a:ext cx="344700" cy="6900"/>
          </a:xfrm>
          <a:prstGeom prst="straightConnector1">
            <a:avLst/>
          </a:prstGeom>
          <a:noFill/>
          <a:ln cap="flat" cmpd="sng" w="28575">
            <a:solidFill>
              <a:schemeClr val="dk2"/>
            </a:solidFill>
            <a:prstDash val="solid"/>
            <a:round/>
            <a:headEnd len="sm" w="sm" type="none"/>
            <a:tailEnd len="med" w="med" type="triangle"/>
          </a:ln>
        </p:spPr>
      </p:cxnSp>
      <p:cxnSp>
        <p:nvCxnSpPr>
          <p:cNvPr id="146" name="Google Shape;146;p17"/>
          <p:cNvCxnSpPr/>
          <p:nvPr/>
        </p:nvCxnSpPr>
        <p:spPr>
          <a:xfrm flipH="1" rot="10800000">
            <a:off x="10245400" y="3196713"/>
            <a:ext cx="344700" cy="6900"/>
          </a:xfrm>
          <a:prstGeom prst="straightConnector1">
            <a:avLst/>
          </a:prstGeom>
          <a:noFill/>
          <a:ln cap="flat" cmpd="sng" w="28575">
            <a:solidFill>
              <a:schemeClr val="dk2"/>
            </a:solidFill>
            <a:prstDash val="solid"/>
            <a:round/>
            <a:headEnd len="sm" w="sm" type="none"/>
            <a:tailEnd len="med" w="med" type="triangle"/>
          </a:ln>
        </p:spPr>
      </p:cxnSp>
      <p:sp>
        <p:nvSpPr>
          <p:cNvPr id="147" name="Google Shape;147;p17"/>
          <p:cNvSpPr/>
          <p:nvPr/>
        </p:nvSpPr>
        <p:spPr>
          <a:xfrm>
            <a:off x="10590075" y="263886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Classificador carro</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pessoa</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cachorro</a:t>
            </a:r>
            <a:endParaRPr b="0" i="0" sz="1800" u="none" cap="none" strike="noStrike">
              <a:solidFill>
                <a:srgbClr val="000000"/>
              </a:solidFill>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cap="flat" cmpd="sng" w="28575">
            <a:solidFill>
              <a:schemeClr val="dk2"/>
            </a:solidFill>
            <a:prstDash val="solid"/>
            <a:round/>
            <a:headEnd len="sm" w="sm" type="none"/>
            <a:tailEnd len="med" w="med" type="triangle"/>
          </a:ln>
        </p:spPr>
      </p:cxnSp>
      <p:sp>
        <p:nvSpPr>
          <p:cNvPr id="149" name="Google Shape;149;p17"/>
          <p:cNvSpPr/>
          <p:nvPr/>
        </p:nvSpPr>
        <p:spPr>
          <a:xfrm>
            <a:off x="10590075" y="429426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Regressor</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dx, dy, dw, dh</a:t>
            </a:r>
            <a:endParaRPr b="0" i="0" sz="1800" u="none" cap="none" strike="noStrike">
              <a:solidFill>
                <a:srgbClr val="000000"/>
              </a:solidFill>
              <a:latin typeface="Calibri"/>
              <a:ea typeface="Calibri"/>
              <a:cs typeface="Calibri"/>
              <a:sym typeface="Calibri"/>
            </a:endParaRPr>
          </a:p>
        </p:txBody>
      </p:sp>
      <p:cxnSp>
        <p:nvCxnSpPr>
          <p:cNvPr id="150" name="Google Shape;150;p17"/>
          <p:cNvCxnSpPr>
            <a:stCxn id="133" idx="3"/>
          </p:cNvCxnSpPr>
          <p:nvPr/>
        </p:nvCxnSpPr>
        <p:spPr>
          <a:xfrm>
            <a:off x="6069868" y="4536538"/>
            <a:ext cx="4356600" cy="801300"/>
          </a:xfrm>
          <a:prstGeom prst="bentConnector3">
            <a:avLst>
              <a:gd fmla="val 50000" name="adj1"/>
            </a:avLst>
          </a:prstGeom>
          <a:noFill/>
          <a:ln cap="flat" cmpd="sng" w="28575">
            <a:solidFill>
              <a:schemeClr val="dk2"/>
            </a:solidFill>
            <a:prstDash val="lgDashDot"/>
            <a:round/>
            <a:headEnd len="sm" w="sm" type="none"/>
            <a:tailEnd len="med" w="med" type="triangle"/>
          </a:ln>
        </p:spPr>
      </p:cxnSp>
      <p:cxnSp>
        <p:nvCxnSpPr>
          <p:cNvPr id="151" name="Google Shape;151;p17"/>
          <p:cNvCxnSpPr/>
          <p:nvPr/>
        </p:nvCxnSpPr>
        <p:spPr>
          <a:xfrm flipH="1">
            <a:off x="8204963" y="3768513"/>
            <a:ext cx="7800" cy="752700"/>
          </a:xfrm>
          <a:prstGeom prst="straightConnector1">
            <a:avLst/>
          </a:prstGeom>
          <a:noFill/>
          <a:ln cap="flat" cmpd="sng" w="28575">
            <a:solidFill>
              <a:schemeClr val="dk2"/>
            </a:solidFill>
            <a:prstDash val="lgDashDot"/>
            <a:round/>
            <a:headEnd len="sm" w="sm" type="none"/>
            <a:tailEnd len="med" w="med" type="triangle"/>
          </a:ln>
        </p:spPr>
      </p:cxnSp>
      <p:sp>
        <p:nvSpPr>
          <p:cNvPr id="135" name="Google Shape;135;p17"/>
          <p:cNvSpPr/>
          <p:nvPr/>
        </p:nvSpPr>
        <p:spPr>
          <a:xfrm>
            <a:off x="3065888" y="2987750"/>
            <a:ext cx="1633200" cy="12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Regiões propostas</a:t>
            </a:r>
            <a:endParaRPr b="0" i="0" sz="3100" u="none" cap="none" strike="noStrike">
              <a:solidFill>
                <a:srgbClr val="000000"/>
              </a:solidFill>
              <a:latin typeface="Calibri"/>
              <a:ea typeface="Calibri"/>
              <a:cs typeface="Calibri"/>
              <a:sym typeface="Calibri"/>
            </a:endParaRPr>
          </a:p>
        </p:txBody>
      </p:sp>
      <p:sp>
        <p:nvSpPr>
          <p:cNvPr id="152" name="Google Shape;152;p17"/>
          <p:cNvSpPr txBox="1"/>
          <p:nvPr/>
        </p:nvSpPr>
        <p:spPr>
          <a:xfrm>
            <a:off x="207725" y="2255718"/>
            <a:ext cx="4520134"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pt-BR" sz="2200" u="none" cap="none" strike="noStrike">
                <a:solidFill>
                  <a:srgbClr val="000000"/>
                </a:solidFill>
                <a:latin typeface="Calibri"/>
                <a:ea typeface="Calibri"/>
                <a:cs typeface="Calibri"/>
                <a:sym typeface="Calibri"/>
              </a:rPr>
              <a:t>Region-based CNNs (R-CNN)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13" name="Google Shape;613;p62"/>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b="1" i="1" lang="pt-BR"/>
              <a:t>velo</a:t>
            </a:r>
            <a:r>
              <a:rPr lang="pt-BR"/>
              <a:t>” ele irá carregar o modelo padrão como optimizador.</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20" name="Google Shape;620;p63"/>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
        <p:nvSpPr>
          <p:cNvPr id="621" name="Google Shape;621;p63"/>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Não utilizando o otimizador, irá automaticamente usar o padrão do edgeimpulse, configurado como o </a:t>
            </a:r>
            <a:r>
              <a:rPr b="1" i="0" lang="pt-BR" sz="2800" u="none" cap="none" strike="noStrike">
                <a:solidFill>
                  <a:schemeClr val="dk1"/>
                </a:solidFill>
                <a:latin typeface="Calibri"/>
                <a:ea typeface="Calibri"/>
                <a:cs typeface="Calibri"/>
                <a:sym typeface="Calibri"/>
              </a:rPr>
              <a:t>ADAM</a:t>
            </a:r>
            <a:r>
              <a:rPr b="0" i="0" lang="pt-BR" sz="2800" u="none" cap="none" strike="noStrike">
                <a:solidFill>
                  <a:schemeClr val="dk1"/>
                </a:solidFill>
                <a:latin typeface="Calibri"/>
                <a:ea typeface="Calibri"/>
                <a:cs typeface="Calibri"/>
                <a:sym typeface="Calibri"/>
              </a:rPr>
              <a:t> como otimizador, apenas alterando caso seja alterado o passo de aprendizado como mostra o código abaixo:</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A função de perda já é utilizada </a:t>
            </a:r>
            <a:r>
              <a:rPr b="1" i="1" lang="pt-BR" sz="2800" u="none" cap="none" strike="noStrike">
                <a:solidFill>
                  <a:schemeClr val="dk1"/>
                </a:solidFill>
                <a:latin typeface="Calibri"/>
                <a:ea typeface="Calibri"/>
                <a:cs typeface="Calibri"/>
                <a:sym typeface="Calibri"/>
              </a:rPr>
              <a:t>cross entropy loss</a:t>
            </a:r>
            <a:r>
              <a:rPr b="0" i="0" lang="pt-BR" sz="2800" u="none" cap="none" strike="noStrike">
                <a:solidFill>
                  <a:schemeClr val="dk1"/>
                </a:solidFill>
                <a:latin typeface="Calibri"/>
                <a:ea typeface="Calibri"/>
                <a:cs typeface="Calibri"/>
                <a:sym typeface="Calibri"/>
              </a:rPr>
              <a:t>, específica de acordo com as configurações do modelo, com </a:t>
            </a:r>
            <a:r>
              <a:rPr b="1" i="1" lang="pt-BR" sz="2800" u="none" cap="none" strike="noStrike">
                <a:solidFill>
                  <a:schemeClr val="dk1"/>
                </a:solidFill>
                <a:latin typeface="Calibri"/>
                <a:ea typeface="Calibri"/>
                <a:cs typeface="Calibri"/>
                <a:sym typeface="Calibri"/>
              </a:rPr>
              <a:t>alpha </a:t>
            </a:r>
            <a:r>
              <a:rPr b="0" i="0" lang="pt-BR" sz="2800" u="none" cap="none" strike="noStrike">
                <a:solidFill>
                  <a:schemeClr val="dk1"/>
                </a:solidFill>
                <a:latin typeface="Calibri"/>
                <a:ea typeface="Calibri"/>
                <a:cs typeface="Calibri"/>
                <a:sym typeface="Calibri"/>
              </a:rPr>
              <a:t>e </a:t>
            </a:r>
            <a:r>
              <a:rPr b="1" i="1" lang="pt-BR" sz="2800" u="none" cap="none" strike="noStrike">
                <a:solidFill>
                  <a:schemeClr val="dk1"/>
                </a:solidFill>
                <a:latin typeface="Calibri"/>
                <a:ea typeface="Calibri"/>
                <a:cs typeface="Calibri"/>
                <a:sym typeface="Calibri"/>
              </a:rPr>
              <a:t>object_weight</a:t>
            </a:r>
            <a:r>
              <a:rPr b="0" i="0" lang="pt-BR"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622" name="Google Shape;622;p63"/>
          <p:cNvPicPr preferRelativeResize="0"/>
          <p:nvPr/>
        </p:nvPicPr>
        <p:blipFill rotWithShape="1">
          <a:blip r:embed="rId3">
            <a:alphaModFix/>
          </a:blip>
          <a:srcRect b="0" l="0" r="0" t="0"/>
          <a:stretch/>
        </p:blipFill>
        <p:spPr>
          <a:xfrm>
            <a:off x="3482972" y="3224925"/>
            <a:ext cx="5226055" cy="793832"/>
          </a:xfrm>
          <a:prstGeom prst="rect">
            <a:avLst/>
          </a:prstGeom>
          <a:noFill/>
          <a:ln>
            <a:noFill/>
          </a:ln>
        </p:spPr>
      </p:pic>
      <p:pic>
        <p:nvPicPr>
          <p:cNvPr id="623" name="Google Shape;623;p63"/>
          <p:cNvPicPr preferRelativeResize="0"/>
          <p:nvPr/>
        </p:nvPicPr>
        <p:blipFill rotWithShape="1">
          <a:blip r:embed="rId4">
            <a:alphaModFix/>
          </a:blip>
          <a:srcRect b="-1" l="0" r="0" t="7639"/>
          <a:stretch/>
        </p:blipFill>
        <p:spPr>
          <a:xfrm>
            <a:off x="712119" y="5079878"/>
            <a:ext cx="10767760" cy="7938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30" name="Google Shape;630;p64"/>
          <p:cNvSpPr txBox="1"/>
          <p:nvPr>
            <p:ph idx="1" type="body"/>
          </p:nvPr>
        </p:nvSpPr>
        <p:spPr>
          <a:xfrm>
            <a:off x="838200" y="1366345"/>
            <a:ext cx="10515600" cy="4929352"/>
          </a:xfrm>
          <a:prstGeom prst="rect">
            <a:avLst/>
          </a:prstGeom>
          <a:blipFill rotWithShape="1">
            <a:blip r:embed="rId3">
              <a:alphaModFix/>
            </a:blip>
            <a:stretch>
              <a:fillRect b="-1729" l="-1506" r="0" t="-4078"/>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pt-BR"/>
              <a:t> </a:t>
            </a:r>
            <a:endParaRPr/>
          </a:p>
        </p:txBody>
      </p:sp>
      <p:sp>
        <p:nvSpPr>
          <p:cNvPr id="631" name="Google Shape;631;p64"/>
          <p:cNvSpPr txBox="1"/>
          <p:nvPr/>
        </p:nvSpPr>
        <p:spPr>
          <a:xfrm>
            <a:off x="751489" y="1952950"/>
            <a:ext cx="5344511" cy="108029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sp>
        <p:nvSpPr>
          <p:cNvPr id="632" name="Google Shape;632;p64"/>
          <p:cNvSpPr txBox="1"/>
          <p:nvPr/>
        </p:nvSpPr>
        <p:spPr>
          <a:xfrm>
            <a:off x="6096000" y="2007672"/>
            <a:ext cx="5344511" cy="108029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39" name="Google Shape;639;p65"/>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
        <p:nvSpPr>
          <p:cNvPr id="640" name="Google Shape;640;p65"/>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41" name="Google Shape;641;p65"/>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Ao utilizar o optimizador do edge impulse através deste botão abaixo:</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Você estaria habilitando um passo de aprendizado, função de erro e optimizador específico definido pelo edgeimpulse, que utiliza o </a:t>
            </a:r>
            <a:r>
              <a:rPr b="1" i="1" lang="pt-BR" sz="2800" u="none" cap="none" strike="noStrike">
                <a:solidFill>
                  <a:schemeClr val="dk1"/>
                </a:solidFill>
                <a:latin typeface="Calibri"/>
                <a:ea typeface="Calibri"/>
                <a:cs typeface="Calibri"/>
                <a:sym typeface="Calibri"/>
              </a:rPr>
              <a:t>VELO</a:t>
            </a:r>
            <a:r>
              <a:rPr b="0" i="0" lang="pt-BR" sz="2800" u="none" cap="none" strike="noStrike">
                <a:solidFill>
                  <a:schemeClr val="dk1"/>
                </a:solidFill>
                <a:latin typeface="Calibri"/>
                <a:ea typeface="Calibri"/>
                <a:cs typeface="Calibri"/>
                <a:sym typeface="Calibri"/>
              </a:rPr>
              <a:t>. Veja no slide a seguir.</a:t>
            </a:r>
            <a:endParaRPr b="0" i="0" sz="1400" u="none" cap="none" strike="noStrike">
              <a:solidFill>
                <a:srgbClr val="000000"/>
              </a:solidFill>
              <a:latin typeface="Arial"/>
              <a:ea typeface="Arial"/>
              <a:cs typeface="Arial"/>
              <a:sym typeface="Arial"/>
            </a:endParaRPr>
          </a:p>
        </p:txBody>
      </p:sp>
      <p:pic>
        <p:nvPicPr>
          <p:cNvPr id="642" name="Google Shape;642;p65"/>
          <p:cNvPicPr preferRelativeResize="0"/>
          <p:nvPr/>
        </p:nvPicPr>
        <p:blipFill rotWithShape="1">
          <a:blip r:embed="rId3">
            <a:alphaModFix/>
          </a:blip>
          <a:srcRect b="36916" l="0" r="0" t="0"/>
          <a:stretch/>
        </p:blipFill>
        <p:spPr>
          <a:xfrm>
            <a:off x="1143000" y="2554603"/>
            <a:ext cx="5153744" cy="1748793"/>
          </a:xfrm>
          <a:prstGeom prst="rect">
            <a:avLst/>
          </a:prstGeom>
          <a:noFill/>
          <a:ln>
            <a:noFill/>
          </a:ln>
        </p:spPr>
      </p:pic>
      <p:sp>
        <p:nvSpPr>
          <p:cNvPr id="643" name="Google Shape;643;p65"/>
          <p:cNvSpPr/>
          <p:nvPr/>
        </p:nvSpPr>
        <p:spPr>
          <a:xfrm>
            <a:off x="4169664" y="3852673"/>
            <a:ext cx="536448" cy="45072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50" name="Google Shape;650;p66"/>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51" name="Google Shape;651;p66"/>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52" name="Google Shape;652;p66"/>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53" name="Google Shape;653;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 O </a:t>
            </a:r>
            <a:r>
              <a:rPr b="1" lang="pt-BR"/>
              <a:t>VELO</a:t>
            </a:r>
            <a:r>
              <a:rPr lang="pt-BR"/>
              <a:t> é um optimizador aprendido que utiliza um LSTM para realizar o passo de atualização. </a:t>
            </a:r>
            <a:endParaRPr/>
          </a:p>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0"/>
              </a:spcBef>
              <a:spcAft>
                <a:spcPts val="0"/>
              </a:spcAft>
              <a:buClr>
                <a:schemeClr val="dk1"/>
              </a:buClr>
              <a:buSzPts val="2800"/>
              <a:buNone/>
            </a:pPr>
            <a:r>
              <a:rPr lang="pt-BR"/>
              <a:t>A função de perda ainda continua sendo a </a:t>
            </a:r>
            <a:r>
              <a:rPr b="1" i="1" lang="pt-BR"/>
              <a:t>cross entropy loss</a:t>
            </a:r>
            <a:r>
              <a:rPr lang="pt-BR"/>
              <a:t>, porém através de um algoritmo específico modificado</a:t>
            </a:r>
            <a:endParaRPr/>
          </a:p>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0"/>
              </a:spcBef>
              <a:spcAft>
                <a:spcPts val="0"/>
              </a:spcAft>
              <a:buClr>
                <a:schemeClr val="dk1"/>
              </a:buClr>
              <a:buSzPts val="2800"/>
              <a:buNone/>
            </a:pPr>
            <a:r>
              <a:rPr lang="pt-BR"/>
              <a:t>Ao se utilizar </a:t>
            </a:r>
            <a:r>
              <a:rPr b="1" i="1" lang="pt-BR"/>
              <a:t>VELO, </a:t>
            </a:r>
            <a:r>
              <a:rPr lang="pt-BR"/>
              <a:t>necessita de muito recurso computacional, algo que não foi possível, este algoritmo não é do EDGE IMPULSE.</a:t>
            </a:r>
            <a:endParaRPr b="1" i="1"/>
          </a:p>
          <a:p>
            <a:pPr indent="0" lvl="0" marL="0" rtl="0" algn="l">
              <a:lnSpc>
                <a:spcPct val="90000"/>
              </a:lnSpc>
              <a:spcBef>
                <a:spcPts val="1000"/>
              </a:spcBef>
              <a:spcAft>
                <a:spcPts val="0"/>
              </a:spcAft>
              <a:buClr>
                <a:schemeClr val="dk1"/>
              </a:buClr>
              <a:buSzPts val="2800"/>
              <a:buNone/>
            </a:pPr>
            <a:r>
              <a:t/>
            </a:r>
            <a:endParaRPr/>
          </a:p>
        </p:txBody>
      </p:sp>
      <p:pic>
        <p:nvPicPr>
          <p:cNvPr id="654" name="Google Shape;654;p66"/>
          <p:cNvPicPr preferRelativeResize="0"/>
          <p:nvPr/>
        </p:nvPicPr>
        <p:blipFill rotWithShape="1">
          <a:blip r:embed="rId3">
            <a:alphaModFix/>
          </a:blip>
          <a:srcRect b="0" l="0" r="0" t="0"/>
          <a:stretch/>
        </p:blipFill>
        <p:spPr>
          <a:xfrm>
            <a:off x="2213062" y="5138605"/>
            <a:ext cx="7765875" cy="53956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61" name="Google Shape;661;p67"/>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62" name="Google Shape;662;p67"/>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63" name="Google Shape;663;p67"/>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664" name="Google Shape;664;p67"/>
          <p:cNvPicPr preferRelativeResize="0"/>
          <p:nvPr>
            <p:ph idx="1" type="body"/>
          </p:nvPr>
        </p:nvPicPr>
        <p:blipFill rotWithShape="1">
          <a:blip r:embed="rId3">
            <a:alphaModFix/>
          </a:blip>
          <a:srcRect b="0" l="0" r="0" t="0"/>
          <a:stretch/>
        </p:blipFill>
        <p:spPr>
          <a:xfrm>
            <a:off x="3105150" y="1829594"/>
            <a:ext cx="5981700" cy="4343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71" name="Google Shape;671;p68"/>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72" name="Google Shape;672;p68"/>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73" name="Google Shape;673;p68"/>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1" i="0" lang="pt-BR" sz="2800" u="none" cap="none" strike="noStrike">
                <a:solidFill>
                  <a:srgbClr val="000000"/>
                </a:solidFill>
                <a:latin typeface="Calibri"/>
                <a:ea typeface="Calibri"/>
                <a:cs typeface="Calibri"/>
                <a:sym typeface="Calibri"/>
              </a:rPr>
              <a:t>Versatile Learned Optimizers (VELO)</a:t>
            </a:r>
            <a:endParaRPr b="0" i="0" sz="2800" u="none" cap="none" strike="noStrike">
              <a:solidFill>
                <a:schemeClr val="dk1"/>
              </a:solidFill>
              <a:latin typeface="Calibri"/>
              <a:ea typeface="Calibri"/>
              <a:cs typeface="Calibri"/>
              <a:sym typeface="Calibri"/>
            </a:endParaRPr>
          </a:p>
        </p:txBody>
      </p:sp>
      <p:sp>
        <p:nvSpPr>
          <p:cNvPr id="674" name="Google Shape;674;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Imagine que a LSTM por tensor é como um "cérebro" que analisa diferentes aspectos dos dados durante o treinamento, como médias e variações, para tomar decisões. </a:t>
            </a:r>
            <a:endParaRPr/>
          </a:p>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0"/>
              </a:spcBef>
              <a:spcAft>
                <a:spcPts val="0"/>
              </a:spcAft>
              <a:buClr>
                <a:schemeClr val="dk1"/>
              </a:buClr>
              <a:buSzPts val="2800"/>
              <a:buNone/>
            </a:pPr>
            <a:r>
              <a:rPr lang="pt-BR"/>
              <a:t>Enquanto isso, o MLP por parâmetro é como um "mecanismo de ajuste fino" que recebe instruções do "cérebro" para fazer ajustes em cada parte dos dados.</a:t>
            </a:r>
            <a:endParaRPr/>
          </a:p>
        </p:txBody>
      </p:sp>
      <p:pic>
        <p:nvPicPr>
          <p:cNvPr descr="A anatomia do cérebro é diferente em cada pessoa, indica estudo - Revista  Galileu | Saúde" id="675" name="Google Shape;675;p68"/>
          <p:cNvPicPr preferRelativeResize="0"/>
          <p:nvPr/>
        </p:nvPicPr>
        <p:blipFill rotWithShape="1">
          <a:blip r:embed="rId3">
            <a:alphaModFix/>
          </a:blip>
          <a:srcRect b="0" l="0" r="0" t="0"/>
          <a:stretch/>
        </p:blipFill>
        <p:spPr>
          <a:xfrm>
            <a:off x="8136391" y="4189642"/>
            <a:ext cx="3522209" cy="2531771"/>
          </a:xfrm>
          <a:prstGeom prst="rect">
            <a:avLst/>
          </a:prstGeom>
          <a:noFill/>
          <a:ln>
            <a:noFill/>
          </a:ln>
        </p:spPr>
      </p:pic>
      <p:sp>
        <p:nvSpPr>
          <p:cNvPr id="676" name="Google Shape;676;p68"/>
          <p:cNvSpPr txBox="1"/>
          <p:nvPr/>
        </p:nvSpPr>
        <p:spPr>
          <a:xfrm>
            <a:off x="838199" y="4849348"/>
            <a:ext cx="7247793" cy="125572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pt-BR" sz="2800" u="none" cap="none" strike="noStrike">
                <a:solidFill>
                  <a:srgbClr val="000000"/>
                </a:solidFill>
                <a:latin typeface="Calibri"/>
                <a:ea typeface="Calibri"/>
                <a:cs typeface="Calibri"/>
                <a:sym typeface="Calibri"/>
              </a:rPr>
              <a:t>VELO </a:t>
            </a:r>
            <a:r>
              <a:rPr b="0" i="0" lang="pt-BR" sz="2800" u="none" cap="none" strike="noStrike">
                <a:solidFill>
                  <a:srgbClr val="000000"/>
                </a:solidFill>
                <a:latin typeface="Calibri"/>
                <a:ea typeface="Calibri"/>
                <a:cs typeface="Calibri"/>
                <a:sym typeface="Calibri"/>
              </a:rPr>
              <a:t>não requer ajuste de hiperparâmetros, adaptando-se automaticamente às especificidades do problema a ser optimizado.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83" name="Google Shape;683;p69"/>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84" name="Google Shape;684;p69"/>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85" name="Google Shape;685;p69"/>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86" name="Google Shape;686;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O data augmentation usado no edge impulse é algo simples:</a:t>
            </a:r>
            <a:endParaRPr/>
          </a:p>
          <a:p>
            <a:pPr indent="0" lvl="0" marL="0" rtl="0" algn="just">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87" name="Google Shape;687;p69"/>
          <p:cNvPicPr preferRelativeResize="0"/>
          <p:nvPr/>
        </p:nvPicPr>
        <p:blipFill rotWithShape="1">
          <a:blip r:embed="rId3">
            <a:alphaModFix/>
          </a:blip>
          <a:srcRect b="0" l="0" r="0" t="0"/>
          <a:stretch/>
        </p:blipFill>
        <p:spPr>
          <a:xfrm>
            <a:off x="3196521" y="3543269"/>
            <a:ext cx="5798958" cy="289324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94" name="Google Shape;694;p70"/>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95" name="Google Shape;695;p70"/>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96" name="Google Shape;696;p70"/>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697" name="Google Shape;697;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98" name="Google Shape;698;p70"/>
          <p:cNvPicPr preferRelativeResize="0"/>
          <p:nvPr/>
        </p:nvPicPr>
        <p:blipFill rotWithShape="1">
          <a:blip r:embed="rId3">
            <a:alphaModFix/>
          </a:blip>
          <a:srcRect b="0" l="0" r="33800" t="59125"/>
          <a:stretch/>
        </p:blipFill>
        <p:spPr>
          <a:xfrm>
            <a:off x="2766336" y="3359189"/>
            <a:ext cx="6049727" cy="104926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05" name="Google Shape;705;p71"/>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06" name="Google Shape;706;p71"/>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07" name="Google Shape;707;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Para o modelo final, depois das camadas de convolução, as configurações de otimizador e ajuste de dados, o modelo adiciona por final a camada softmax.</a:t>
            </a:r>
            <a:endParaRPr b="1" i="1"/>
          </a:p>
        </p:txBody>
      </p:sp>
      <p:pic>
        <p:nvPicPr>
          <p:cNvPr id="708" name="Google Shape;708;p71"/>
          <p:cNvPicPr preferRelativeResize="0"/>
          <p:nvPr/>
        </p:nvPicPr>
        <p:blipFill rotWithShape="1">
          <a:blip r:embed="rId3">
            <a:alphaModFix/>
          </a:blip>
          <a:srcRect b="0" l="0" r="0" t="61584"/>
          <a:stretch/>
        </p:blipFill>
        <p:spPr>
          <a:xfrm>
            <a:off x="2577470" y="3509402"/>
            <a:ext cx="6431063" cy="7459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 </a:t>
            </a:r>
            <a:endParaRPr/>
          </a:p>
        </p:txBody>
      </p:sp>
      <p:sp>
        <p:nvSpPr>
          <p:cNvPr id="158" name="Google Shape;158;p18"/>
          <p:cNvSpPr/>
          <p:nvPr/>
        </p:nvSpPr>
        <p:spPr>
          <a:xfrm>
            <a:off x="474925" y="2067200"/>
            <a:ext cx="1729800" cy="33213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CNN Backbone</a:t>
            </a:r>
            <a:endParaRPr b="1" i="0" sz="1900" u="none" cap="none" strike="noStrike">
              <a:solidFill>
                <a:srgbClr val="000000"/>
              </a:solidFill>
              <a:latin typeface="Calibri"/>
              <a:ea typeface="Calibri"/>
              <a:cs typeface="Calibri"/>
              <a:sym typeface="Calibri"/>
            </a:endParaRPr>
          </a:p>
        </p:txBody>
      </p:sp>
      <p:sp>
        <p:nvSpPr>
          <p:cNvPr id="159" name="Google Shape;159;p18"/>
          <p:cNvSpPr/>
          <p:nvPr/>
        </p:nvSpPr>
        <p:spPr>
          <a:xfrm>
            <a:off x="2631925" y="2920400"/>
            <a:ext cx="1107000" cy="2468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0" name="Google Shape;160;p18"/>
          <p:cNvSpPr/>
          <p:nvPr/>
        </p:nvSpPr>
        <p:spPr>
          <a:xfrm>
            <a:off x="4109824" y="2981900"/>
            <a:ext cx="1107000" cy="2468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1" name="Google Shape;161;p18"/>
          <p:cNvSpPr/>
          <p:nvPr/>
        </p:nvSpPr>
        <p:spPr>
          <a:xfrm>
            <a:off x="5667310" y="3481700"/>
            <a:ext cx="772800" cy="1968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2" name="Google Shape;162;p18"/>
          <p:cNvSpPr/>
          <p:nvPr/>
        </p:nvSpPr>
        <p:spPr>
          <a:xfrm>
            <a:off x="6877405" y="3973700"/>
            <a:ext cx="701400" cy="1476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3" name="Google Shape;163;p18"/>
          <p:cNvSpPr/>
          <p:nvPr/>
        </p:nvSpPr>
        <p:spPr>
          <a:xfrm>
            <a:off x="8008281" y="4573700"/>
            <a:ext cx="1045500" cy="876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cxnSp>
        <p:nvCxnSpPr>
          <p:cNvPr id="164" name="Google Shape;164;p18"/>
          <p:cNvCxnSpPr/>
          <p:nvPr/>
        </p:nvCxnSpPr>
        <p:spPr>
          <a:xfrm>
            <a:off x="2204725" y="4150850"/>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5" name="Google Shape;165;p18"/>
          <p:cNvCxnSpPr/>
          <p:nvPr/>
        </p:nvCxnSpPr>
        <p:spPr>
          <a:xfrm>
            <a:off x="3699526" y="4150850"/>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6" name="Google Shape;166;p18"/>
          <p:cNvCxnSpPr/>
          <p:nvPr/>
        </p:nvCxnSpPr>
        <p:spPr>
          <a:xfrm>
            <a:off x="5216827" y="4150850"/>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7" name="Google Shape;167;p18"/>
          <p:cNvCxnSpPr/>
          <p:nvPr/>
        </p:nvCxnSpPr>
        <p:spPr>
          <a:xfrm>
            <a:off x="6447306" y="4651025"/>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8" name="Google Shape;168;p18"/>
          <p:cNvCxnSpPr/>
          <p:nvPr/>
        </p:nvCxnSpPr>
        <p:spPr>
          <a:xfrm>
            <a:off x="7581078" y="4903375"/>
            <a:ext cx="427200" cy="3600"/>
          </a:xfrm>
          <a:prstGeom prst="straightConnector1">
            <a:avLst/>
          </a:prstGeom>
          <a:noFill/>
          <a:ln cap="flat" cmpd="sng" w="19050">
            <a:solidFill>
              <a:schemeClr val="dk2"/>
            </a:solidFill>
            <a:prstDash val="solid"/>
            <a:round/>
            <a:headEnd len="sm" w="sm" type="none"/>
            <a:tailEnd len="med" w="med" type="triangle"/>
          </a:ln>
        </p:spPr>
      </p:cxnSp>
      <p:sp>
        <p:nvSpPr>
          <p:cNvPr id="169" name="Google Shape;169;p18"/>
          <p:cNvSpPr/>
          <p:nvPr/>
        </p:nvSpPr>
        <p:spPr>
          <a:xfrm>
            <a:off x="9259925" y="2067200"/>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0" name="Google Shape;170;p18"/>
          <p:cNvSpPr/>
          <p:nvPr/>
        </p:nvSpPr>
        <p:spPr>
          <a:xfrm>
            <a:off x="9259925" y="2774450"/>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1" name="Google Shape;171;p18"/>
          <p:cNvSpPr/>
          <p:nvPr/>
        </p:nvSpPr>
        <p:spPr>
          <a:xfrm>
            <a:off x="9259925" y="3443250"/>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2" name="Google Shape;172;p18"/>
          <p:cNvSpPr/>
          <p:nvPr/>
        </p:nvSpPr>
        <p:spPr>
          <a:xfrm>
            <a:off x="9239375" y="4208275"/>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3" name="Google Shape;173;p18"/>
          <p:cNvSpPr/>
          <p:nvPr/>
        </p:nvSpPr>
        <p:spPr>
          <a:xfrm>
            <a:off x="9259925" y="4903375"/>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cxnSp>
        <p:nvCxnSpPr>
          <p:cNvPr id="174" name="Google Shape;174;p18"/>
          <p:cNvCxnSpPr>
            <a:endCxn id="169" idx="1"/>
          </p:cNvCxnSpPr>
          <p:nvPr/>
        </p:nvCxnSpPr>
        <p:spPr>
          <a:xfrm flipH="1" rot="10800000">
            <a:off x="2227925" y="2305550"/>
            <a:ext cx="7032000" cy="9000"/>
          </a:xfrm>
          <a:prstGeom prst="straightConnector1">
            <a:avLst/>
          </a:prstGeom>
          <a:noFill/>
          <a:ln cap="flat" cmpd="sng" w="19050">
            <a:solidFill>
              <a:schemeClr val="dk2"/>
            </a:solidFill>
            <a:prstDash val="solid"/>
            <a:round/>
            <a:headEnd len="sm" w="sm" type="none"/>
            <a:tailEnd len="med" w="med" type="triangle"/>
          </a:ln>
        </p:spPr>
      </p:cxnSp>
      <p:cxnSp>
        <p:nvCxnSpPr>
          <p:cNvPr id="175" name="Google Shape;175;p18"/>
          <p:cNvCxnSpPr>
            <a:endCxn id="170" idx="1"/>
          </p:cNvCxnSpPr>
          <p:nvPr/>
        </p:nvCxnSpPr>
        <p:spPr>
          <a:xfrm flipH="1" rot="10800000">
            <a:off x="5241725" y="3012800"/>
            <a:ext cx="4018200" cy="24600"/>
          </a:xfrm>
          <a:prstGeom prst="straightConnector1">
            <a:avLst/>
          </a:prstGeom>
          <a:noFill/>
          <a:ln cap="flat" cmpd="sng" w="19050">
            <a:solidFill>
              <a:schemeClr val="dk2"/>
            </a:solidFill>
            <a:prstDash val="solid"/>
            <a:round/>
            <a:headEnd len="sm" w="sm" type="none"/>
            <a:tailEnd len="med" w="med" type="triangle"/>
          </a:ln>
        </p:spPr>
      </p:cxnSp>
      <p:cxnSp>
        <p:nvCxnSpPr>
          <p:cNvPr id="176" name="Google Shape;176;p18"/>
          <p:cNvCxnSpPr>
            <a:endCxn id="171" idx="1"/>
          </p:cNvCxnSpPr>
          <p:nvPr/>
        </p:nvCxnSpPr>
        <p:spPr>
          <a:xfrm>
            <a:off x="6479525" y="3667800"/>
            <a:ext cx="2780400" cy="13800"/>
          </a:xfrm>
          <a:prstGeom prst="straightConnector1">
            <a:avLst/>
          </a:prstGeom>
          <a:noFill/>
          <a:ln cap="flat" cmpd="sng" w="19050">
            <a:solidFill>
              <a:schemeClr val="dk2"/>
            </a:solidFill>
            <a:prstDash val="solid"/>
            <a:round/>
            <a:headEnd len="sm" w="sm" type="none"/>
            <a:tailEnd len="med" w="med" type="triangle"/>
          </a:ln>
        </p:spPr>
      </p:cxnSp>
      <p:cxnSp>
        <p:nvCxnSpPr>
          <p:cNvPr id="177" name="Google Shape;177;p18"/>
          <p:cNvCxnSpPr>
            <a:endCxn id="172" idx="1"/>
          </p:cNvCxnSpPr>
          <p:nvPr/>
        </p:nvCxnSpPr>
        <p:spPr>
          <a:xfrm>
            <a:off x="7594175" y="4444225"/>
            <a:ext cx="1645200" cy="2400"/>
          </a:xfrm>
          <a:prstGeom prst="straightConnector1">
            <a:avLst/>
          </a:prstGeom>
          <a:noFill/>
          <a:ln cap="flat" cmpd="sng" w="19050">
            <a:solidFill>
              <a:schemeClr val="dk2"/>
            </a:solidFill>
            <a:prstDash val="solid"/>
            <a:round/>
            <a:headEnd len="sm" w="sm" type="none"/>
            <a:tailEnd len="med" w="med" type="triangle"/>
          </a:ln>
        </p:spPr>
      </p:cxnSp>
      <p:cxnSp>
        <p:nvCxnSpPr>
          <p:cNvPr id="178" name="Google Shape;178;p18"/>
          <p:cNvCxnSpPr/>
          <p:nvPr/>
        </p:nvCxnSpPr>
        <p:spPr>
          <a:xfrm>
            <a:off x="9033275" y="5056950"/>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79" name="Google Shape;179;p18"/>
          <p:cNvCxnSpPr/>
          <p:nvPr/>
        </p:nvCxnSpPr>
        <p:spPr>
          <a:xfrm>
            <a:off x="10505525" y="5140525"/>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0" name="Google Shape;180;p18"/>
          <p:cNvCxnSpPr/>
          <p:nvPr/>
        </p:nvCxnSpPr>
        <p:spPr>
          <a:xfrm>
            <a:off x="10505525" y="4445425"/>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1" name="Google Shape;181;p18"/>
          <p:cNvCxnSpPr/>
          <p:nvPr/>
        </p:nvCxnSpPr>
        <p:spPr>
          <a:xfrm>
            <a:off x="10505525" y="3680400"/>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2" name="Google Shape;182;p18"/>
          <p:cNvCxnSpPr/>
          <p:nvPr/>
        </p:nvCxnSpPr>
        <p:spPr>
          <a:xfrm>
            <a:off x="10505600" y="3023850"/>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3" name="Google Shape;183;p18"/>
          <p:cNvCxnSpPr/>
          <p:nvPr/>
        </p:nvCxnSpPr>
        <p:spPr>
          <a:xfrm>
            <a:off x="10505525" y="2356138"/>
            <a:ext cx="229500" cy="2400"/>
          </a:xfrm>
          <a:prstGeom prst="straightConnector1">
            <a:avLst/>
          </a:prstGeom>
          <a:noFill/>
          <a:ln cap="flat" cmpd="sng" w="19050">
            <a:solidFill>
              <a:schemeClr val="dk2"/>
            </a:solidFill>
            <a:prstDash val="solid"/>
            <a:round/>
            <a:headEnd len="sm" w="sm" type="none"/>
            <a:tailEnd len="med" w="med" type="triangle"/>
          </a:ln>
        </p:spPr>
      </p:cxnSp>
      <p:sp>
        <p:nvSpPr>
          <p:cNvPr id="184" name="Google Shape;184;p18"/>
          <p:cNvSpPr/>
          <p:nvPr/>
        </p:nvSpPr>
        <p:spPr>
          <a:xfrm>
            <a:off x="10735175" y="2020950"/>
            <a:ext cx="1045500" cy="33213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5" name="Google Shape;185;p18"/>
          <p:cNvSpPr txBox="1"/>
          <p:nvPr/>
        </p:nvSpPr>
        <p:spPr>
          <a:xfrm rot="-5400000">
            <a:off x="9651050" y="3302600"/>
            <a:ext cx="3190500" cy="815100"/>
          </a:xfrm>
          <a:prstGeom prst="rect">
            <a:avLst/>
          </a:prstGeom>
          <a:solidFill>
            <a:srgbClr val="D5A6B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Non Max Supression (NMS)</a:t>
            </a:r>
            <a:endParaRPr b="1" i="0" sz="2400" u="none" cap="none" strike="noStrike">
              <a:solidFill>
                <a:schemeClr val="dk1"/>
              </a:solidFill>
              <a:latin typeface="Calibri"/>
              <a:ea typeface="Calibri"/>
              <a:cs typeface="Calibri"/>
              <a:sym typeface="Calibri"/>
            </a:endParaRPr>
          </a:p>
        </p:txBody>
      </p:sp>
      <p:cxnSp>
        <p:nvCxnSpPr>
          <p:cNvPr id="186" name="Google Shape;186;p18"/>
          <p:cNvCxnSpPr>
            <a:stCxn id="184" idx="0"/>
          </p:cNvCxnSpPr>
          <p:nvPr/>
        </p:nvCxnSpPr>
        <p:spPr>
          <a:xfrm flipH="1" rot="10800000">
            <a:off x="11257925" y="1591950"/>
            <a:ext cx="3600" cy="429000"/>
          </a:xfrm>
          <a:prstGeom prst="straightConnector1">
            <a:avLst/>
          </a:prstGeom>
          <a:noFill/>
          <a:ln cap="flat" cmpd="sng" w="19050">
            <a:solidFill>
              <a:schemeClr val="dk2"/>
            </a:solidFill>
            <a:prstDash val="solid"/>
            <a:round/>
            <a:headEnd len="sm" w="sm" type="none"/>
            <a:tailEnd len="med" w="med" type="triangle"/>
          </a:ln>
        </p:spPr>
      </p:cxnSp>
      <p:sp>
        <p:nvSpPr>
          <p:cNvPr id="187" name="Google Shape;187;p18"/>
          <p:cNvSpPr txBox="1"/>
          <p:nvPr/>
        </p:nvSpPr>
        <p:spPr>
          <a:xfrm>
            <a:off x="7940250" y="546325"/>
            <a:ext cx="3936600" cy="1058400"/>
          </a:xfrm>
          <a:prstGeom prst="rect">
            <a:avLst/>
          </a:prstGeom>
          <a:solidFill>
            <a:srgbClr val="EAD1DC"/>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Predições das classes e caixas delimitadoras</a:t>
            </a:r>
            <a:endParaRPr b="0" i="0" sz="2800" u="none" cap="none" strike="noStrike">
              <a:solidFill>
                <a:schemeClr val="dk1"/>
              </a:solidFill>
              <a:latin typeface="Calibri"/>
              <a:ea typeface="Calibri"/>
              <a:cs typeface="Calibri"/>
              <a:sym typeface="Calibri"/>
            </a:endParaRPr>
          </a:p>
        </p:txBody>
      </p:sp>
      <p:sp>
        <p:nvSpPr>
          <p:cNvPr id="188" name="Google Shape;188;p18"/>
          <p:cNvSpPr txBox="1"/>
          <p:nvPr/>
        </p:nvSpPr>
        <p:spPr>
          <a:xfrm>
            <a:off x="4050900" y="5658575"/>
            <a:ext cx="4090200" cy="599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b="0" i="0" lang="pt-BR" sz="2800" u="none" cap="none" strike="noStrike">
                <a:solidFill>
                  <a:schemeClr val="dk1"/>
                </a:solidFill>
                <a:latin typeface="Calibri"/>
                <a:ea typeface="Calibri"/>
                <a:cs typeface="Calibri"/>
                <a:sym typeface="Calibri"/>
              </a:rPr>
              <a:t>SSD - single shot detection</a:t>
            </a:r>
            <a:endParaRPr b="0" i="0" sz="1200" u="none" cap="none" strike="noStrike">
              <a:solidFill>
                <a:schemeClr val="dk1"/>
              </a:solidFill>
              <a:latin typeface="Calibri"/>
              <a:ea typeface="Calibri"/>
              <a:cs typeface="Calibri"/>
              <a:sym typeface="Calibri"/>
            </a:endParaRPr>
          </a:p>
        </p:txBody>
      </p:sp>
      <p:sp>
        <p:nvSpPr>
          <p:cNvPr id="189" name="Google Shape;189;p18"/>
          <p:cNvSpPr txBox="1"/>
          <p:nvPr/>
        </p:nvSpPr>
        <p:spPr>
          <a:xfrm>
            <a:off x="0" y="5388500"/>
            <a:ext cx="2631900" cy="70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pt-BR" sz="2200" u="none" cap="none" strike="noStrike">
                <a:solidFill>
                  <a:schemeClr val="dk1"/>
                </a:solidFill>
                <a:latin typeface="Calibri"/>
                <a:ea typeface="Calibri"/>
                <a:cs typeface="Calibri"/>
                <a:sym typeface="Calibri"/>
              </a:rPr>
              <a:t>VGG-19 MobileNet (v2 ou v1)</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15" name="Google Shape;715;p72"/>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16" name="Google Shape;716;p72"/>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17" name="Google Shape;717;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24" name="Google Shape;724;p73"/>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25" name="Google Shape;725;p73"/>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26" name="Google Shape;726;p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733" name="Google Shape;733;p74"/>
          <p:cNvSpPr txBox="1"/>
          <p:nvPr/>
        </p:nvSpPr>
        <p:spPr>
          <a:xfrm>
            <a:off x="836911" y="1352134"/>
            <a:ext cx="10676860"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
        <p:nvSpPr>
          <p:cNvPr id="734" name="Google Shape;734;p74"/>
          <p:cNvSpPr txBox="1"/>
          <p:nvPr/>
        </p:nvSpPr>
        <p:spPr>
          <a:xfrm>
            <a:off x="836911" y="2677697"/>
            <a:ext cx="5259089" cy="37240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1° Treinamento</a:t>
            </a:r>
            <a:r>
              <a:rPr b="0" i="0" lang="pt-BR" sz="1800" u="none" cap="none" strike="noStrike">
                <a:solidFill>
                  <a:srgbClr val="000000"/>
                </a:solidFill>
                <a:latin typeface="Calibri"/>
                <a:ea typeface="Calibri"/>
                <a:cs typeface="Calibri"/>
                <a:sym typeface="Calibri"/>
              </a:rPr>
              <a:t>: Base de dados coletada de forma manual, de objetos totalmente distintos, sendo café em uma xícara, e lâmpadas. 2 classes. </a:t>
            </a:r>
            <a:r>
              <a:rPr b="1" i="0" lang="pt-BR" sz="1800" u="sng" cap="none" strike="noStrike">
                <a:solidFill>
                  <a:schemeClr val="hlink"/>
                </a:solidFill>
                <a:latin typeface="Calibri"/>
                <a:ea typeface="Calibri"/>
                <a:cs typeface="Calibri"/>
                <a:sym typeface="Calibri"/>
                <a:hlinkClick r:id="rId3"/>
              </a:rPr>
              <a:t>https://studio.edgeimpulse.com/public/366784/live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2° Treinamento</a:t>
            </a:r>
            <a:r>
              <a:rPr b="0" i="0" lang="pt-BR" sz="1800" u="none" cap="none" strike="noStrike">
                <a:solidFill>
                  <a:srgbClr val="000000"/>
                </a:solidFill>
                <a:latin typeface="Calibri"/>
                <a:ea typeface="Calibri"/>
                <a:cs typeface="Calibri"/>
                <a:sym typeface="Calibri"/>
              </a:rPr>
              <a:t>:</a:t>
            </a:r>
            <a:r>
              <a:rPr b="1" i="0" lang="pt-BR" sz="1800" u="none" cap="none" strike="noStrike">
                <a:solidFill>
                  <a:srgbClr val="000000"/>
                </a:solidFill>
                <a:latin typeface="Calibri"/>
                <a:ea typeface="Calibri"/>
                <a:cs typeface="Calibri"/>
                <a:sym typeface="Calibri"/>
              </a:rPr>
              <a:t> </a:t>
            </a:r>
            <a:r>
              <a:rPr b="0" i="0" lang="pt-BR" sz="1800" u="none" cap="none" strike="noStrike">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b="1" i="0" lang="pt-BR" sz="1800" u="sng" cap="none" strike="noStrike">
                <a:solidFill>
                  <a:schemeClr val="hlink"/>
                </a:solidFill>
                <a:latin typeface="Calibri"/>
                <a:ea typeface="Calibri"/>
                <a:cs typeface="Calibri"/>
                <a:sym typeface="Calibri"/>
                <a:hlinkClick r:id="rId4"/>
              </a:rPr>
              <a:t>https://studio.edgeimpulse.com/public/365391/live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3° Treinamento: </a:t>
            </a:r>
            <a:r>
              <a:rPr b="0" i="0" lang="pt-BR" sz="1800" u="none" cap="none" strike="noStrike">
                <a:solidFill>
                  <a:srgbClr val="000000"/>
                </a:solidFill>
                <a:latin typeface="Calibri"/>
                <a:ea typeface="Calibri"/>
                <a:cs typeface="Calibri"/>
                <a:sym typeface="Calibri"/>
              </a:rPr>
              <a:t>Base de dados de </a:t>
            </a:r>
            <a:r>
              <a:rPr b="0" i="0" lang="pt-BR" sz="1800" u="sng" cap="none" strike="noStrike">
                <a:solidFill>
                  <a:schemeClr val="hlink"/>
                </a:solidFill>
                <a:latin typeface="Calibri"/>
                <a:ea typeface="Calibri"/>
                <a:cs typeface="Calibri"/>
                <a:sym typeface="Calibri"/>
                <a:hlinkClick r:id="rId5"/>
              </a:rPr>
              <a:t>células brancas</a:t>
            </a:r>
            <a:r>
              <a:rPr b="0" i="0" lang="pt-BR" sz="1800" u="none" cap="none" strike="noStrike">
                <a:solidFill>
                  <a:srgbClr val="000000"/>
                </a:solidFill>
                <a:latin typeface="Calibri"/>
                <a:ea typeface="Calibri"/>
                <a:cs typeface="Calibri"/>
                <a:sym typeface="Calibri"/>
              </a:rPr>
              <a:t>, coletada do roboflow, catalogadas. 5 classes</a:t>
            </a:r>
            <a:r>
              <a:rPr b="1" i="0" lang="pt-BR" sz="1800" u="none" cap="none" strike="noStrike">
                <a:solidFill>
                  <a:srgbClr val="000000"/>
                </a:solidFill>
                <a:latin typeface="Calibri"/>
                <a:ea typeface="Calibri"/>
                <a:cs typeface="Calibri"/>
                <a:sym typeface="Calibri"/>
              </a:rPr>
              <a:t>. </a:t>
            </a:r>
            <a:r>
              <a:rPr b="1" i="0" lang="pt-BR" sz="1800" u="sng" cap="none" strike="noStrike">
                <a:solidFill>
                  <a:schemeClr val="hlink"/>
                </a:solidFill>
                <a:latin typeface="Calibri"/>
                <a:ea typeface="Calibri"/>
                <a:cs typeface="Calibri"/>
                <a:sym typeface="Calibri"/>
                <a:hlinkClick r:id="rId6"/>
              </a:rPr>
              <a:t>https://studio.edgeimpulse.com/public/365781/live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
        <p:nvSpPr>
          <p:cNvPr id="735" name="Google Shape;735;p74"/>
          <p:cNvSpPr txBox="1"/>
          <p:nvPr/>
        </p:nvSpPr>
        <p:spPr>
          <a:xfrm>
            <a:off x="6175341" y="2677697"/>
            <a:ext cx="5178459"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4° Treinamento: </a:t>
            </a:r>
            <a:r>
              <a:rPr b="0" i="0" lang="pt-BR" sz="1800" u="none" cap="none" strike="noStrike">
                <a:solidFill>
                  <a:srgbClr val="000000"/>
                </a:solidFill>
                <a:latin typeface="Calibri"/>
                <a:ea typeface="Calibri"/>
                <a:cs typeface="Calibri"/>
                <a:sym typeface="Calibri"/>
              </a:rPr>
              <a:t>Base de dados de </a:t>
            </a:r>
            <a:r>
              <a:rPr b="0" i="0" lang="pt-BR" sz="1800" u="sng" cap="none" strike="noStrike">
                <a:solidFill>
                  <a:schemeClr val="hlink"/>
                </a:solidFill>
                <a:latin typeface="Calibri"/>
                <a:ea typeface="Calibri"/>
                <a:cs typeface="Calibri"/>
                <a:sym typeface="Calibri"/>
                <a:hlinkClick r:id="rId7"/>
              </a:rPr>
              <a:t>gados</a:t>
            </a:r>
            <a:r>
              <a:rPr b="0" i="0" lang="pt-BR" sz="1800" u="none" cap="none" strike="noStrike">
                <a:solidFill>
                  <a:srgbClr val="000000"/>
                </a:solidFill>
                <a:latin typeface="Calibri"/>
                <a:ea typeface="Calibri"/>
                <a:cs typeface="Calibri"/>
                <a:sym typeface="Calibri"/>
              </a:rPr>
              <a:t>, coletada do roboflow. 1 classe.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sng" cap="none" strike="noStrike">
                <a:solidFill>
                  <a:schemeClr val="hlink"/>
                </a:solidFill>
                <a:latin typeface="Calibri"/>
                <a:ea typeface="Calibri"/>
                <a:cs typeface="Calibri"/>
                <a:sym typeface="Calibri"/>
                <a:hlinkClick r:id="rId8"/>
              </a:rPr>
              <a:t>https://studio.edgeimpulse.com/public/365785/live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5° Treinamento: </a:t>
            </a:r>
            <a:r>
              <a:rPr b="0" i="0" lang="pt-BR" sz="1800" u="none" cap="none" strike="noStrike">
                <a:solidFill>
                  <a:srgbClr val="000000"/>
                </a:solidFill>
                <a:latin typeface="Calibri"/>
                <a:ea typeface="Calibri"/>
                <a:cs typeface="Calibri"/>
                <a:sym typeface="Calibri"/>
              </a:rPr>
              <a:t>Base de dados de </a:t>
            </a:r>
            <a:r>
              <a:rPr b="0" i="0" lang="pt-BR" sz="1800" u="sng" cap="none" strike="noStrike">
                <a:solidFill>
                  <a:schemeClr val="hlink"/>
                </a:solidFill>
                <a:latin typeface="Calibri"/>
                <a:ea typeface="Calibri"/>
                <a:cs typeface="Calibri"/>
                <a:sym typeface="Calibri"/>
                <a:hlinkClick r:id="rId9"/>
              </a:rPr>
              <a:t>embarcações</a:t>
            </a:r>
            <a:r>
              <a:rPr b="0" i="0" lang="pt-BR" sz="1800" u="none" cap="none" strike="noStrike">
                <a:solidFill>
                  <a:srgbClr val="000000"/>
                </a:solidFill>
                <a:latin typeface="Calibri"/>
                <a:ea typeface="Calibri"/>
                <a:cs typeface="Calibri"/>
                <a:sym typeface="Calibri"/>
              </a:rPr>
              <a:t>, coletada do roboflow, 10 classes.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sng" cap="none" strike="noStrike">
                <a:solidFill>
                  <a:schemeClr val="hlink"/>
                </a:solidFill>
                <a:latin typeface="Calibri"/>
                <a:ea typeface="Calibri"/>
                <a:cs typeface="Calibri"/>
                <a:sym typeface="Calibri"/>
                <a:hlinkClick r:id="rId10"/>
              </a:rPr>
              <a:t>https://studio.edgeimpulse.com/public/365782/live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6° Treinamento: </a:t>
            </a:r>
            <a:r>
              <a:rPr b="0" i="0" lang="pt-BR" sz="1800" u="none" cap="none" strike="noStrike">
                <a:solidFill>
                  <a:srgbClr val="000000"/>
                </a:solidFill>
                <a:latin typeface="Calibri"/>
                <a:ea typeface="Calibri"/>
                <a:cs typeface="Calibri"/>
                <a:sym typeface="Calibri"/>
              </a:rPr>
              <a:t>Base de dados coletadas do </a:t>
            </a:r>
            <a:r>
              <a:rPr b="0" i="0" lang="pt-BR" sz="1800" u="sng" cap="none" strike="noStrike">
                <a:solidFill>
                  <a:schemeClr val="hlink"/>
                </a:solidFill>
                <a:latin typeface="Calibri"/>
                <a:ea typeface="Calibri"/>
                <a:cs typeface="Calibri"/>
                <a:sym typeface="Calibri"/>
                <a:hlinkClick r:id="rId11"/>
              </a:rPr>
              <a:t>kaggle</a:t>
            </a:r>
            <a:r>
              <a:rPr b="0" i="0" lang="pt-BR" sz="1800" u="none" cap="none" strike="noStrike">
                <a:solidFill>
                  <a:srgbClr val="000000"/>
                </a:solidFill>
                <a:latin typeface="Calibri"/>
                <a:ea typeface="Calibri"/>
                <a:cs typeface="Calibri"/>
                <a:sym typeface="Calibri"/>
              </a:rPr>
              <a:t>. 3 classes. </a:t>
            </a:r>
            <a:r>
              <a:rPr b="1" i="0" lang="pt-BR" sz="1800" u="sng" cap="none" strike="noStrike">
                <a:solidFill>
                  <a:schemeClr val="hlink"/>
                </a:solidFill>
                <a:latin typeface="Calibri"/>
                <a:ea typeface="Calibri"/>
                <a:cs typeface="Calibri"/>
                <a:sym typeface="Calibri"/>
                <a:hlinkClick r:id="rId12"/>
              </a:rPr>
              <a:t>https://studio.edgeimpulse.com/public/365455/live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742" name="Google Shape;742;p75"/>
          <p:cNvSpPr txBox="1"/>
          <p:nvPr/>
        </p:nvSpPr>
        <p:spPr>
          <a:xfrm>
            <a:off x="838200" y="1388825"/>
            <a:ext cx="836857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1° Treinamento – café e lâmpada </a:t>
            </a:r>
            <a:r>
              <a:rPr b="1" i="0" lang="pt-BR" sz="1800" u="sng" cap="none" strike="noStrike">
                <a:solidFill>
                  <a:schemeClr val="hlink"/>
                </a:solidFill>
                <a:latin typeface="Calibri"/>
                <a:ea typeface="Calibri"/>
                <a:cs typeface="Calibri"/>
                <a:sym typeface="Calibri"/>
                <a:hlinkClick r:id="rId3"/>
              </a:rPr>
              <a:t>https://studio.edgeimpulse.com/public/366784/live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743" name="Google Shape;743;p75"/>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744" name="Google Shape;744;p75"/>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745" name="Google Shape;745;p75"/>
          <p:cNvPicPr preferRelativeResize="0"/>
          <p:nvPr/>
        </p:nvPicPr>
        <p:blipFill rotWithShape="1">
          <a:blip r:embed="rId4">
            <a:alphaModFix/>
          </a:blip>
          <a:srcRect b="0" l="0" r="0" t="0"/>
          <a:stretch/>
        </p:blipFill>
        <p:spPr>
          <a:xfrm>
            <a:off x="1386946" y="2274169"/>
            <a:ext cx="4160308" cy="3156573"/>
          </a:xfrm>
          <a:prstGeom prst="rect">
            <a:avLst/>
          </a:prstGeom>
          <a:noFill/>
          <a:ln>
            <a:noFill/>
          </a:ln>
        </p:spPr>
      </p:pic>
      <p:pic>
        <p:nvPicPr>
          <p:cNvPr id="746" name="Google Shape;746;p75"/>
          <p:cNvPicPr preferRelativeResize="0"/>
          <p:nvPr/>
        </p:nvPicPr>
        <p:blipFill rotWithShape="1">
          <a:blip r:embed="rId5">
            <a:alphaModFix/>
          </a:blip>
          <a:srcRect b="15921" l="0" r="0" t="0"/>
          <a:stretch/>
        </p:blipFill>
        <p:spPr>
          <a:xfrm>
            <a:off x="7807120" y="2299033"/>
            <a:ext cx="3515216" cy="313170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752" name="Google Shape;752;p76"/>
          <p:cNvSpPr txBox="1"/>
          <p:nvPr/>
        </p:nvSpPr>
        <p:spPr>
          <a:xfrm>
            <a:off x="838200" y="1388825"/>
            <a:ext cx="750699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2° Treinamento – carros </a:t>
            </a:r>
            <a:r>
              <a:rPr b="1" i="0" lang="pt-BR" sz="1800" u="sng" cap="none" strike="noStrike">
                <a:solidFill>
                  <a:schemeClr val="hlink"/>
                </a:solidFill>
                <a:latin typeface="Calibri"/>
                <a:ea typeface="Calibri"/>
                <a:cs typeface="Calibri"/>
                <a:sym typeface="Calibri"/>
                <a:hlinkClick r:id="rId3"/>
              </a:rPr>
              <a:t>https://studio.edgeimpulse.com/public/366459/live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753" name="Google Shape;753;p76"/>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754" name="Google Shape;754;p76"/>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755" name="Google Shape;755;p76"/>
          <p:cNvPicPr preferRelativeResize="0"/>
          <p:nvPr/>
        </p:nvPicPr>
        <p:blipFill rotWithShape="1">
          <a:blip r:embed="rId4">
            <a:alphaModFix/>
          </a:blip>
          <a:srcRect b="0" l="0" r="0" t="0"/>
          <a:stretch/>
        </p:blipFill>
        <p:spPr>
          <a:xfrm>
            <a:off x="1382897" y="2274169"/>
            <a:ext cx="4168406" cy="3049371"/>
          </a:xfrm>
          <a:prstGeom prst="rect">
            <a:avLst/>
          </a:prstGeom>
          <a:noFill/>
          <a:ln>
            <a:noFill/>
          </a:ln>
        </p:spPr>
      </p:pic>
      <p:pic>
        <p:nvPicPr>
          <p:cNvPr id="756" name="Google Shape;756;p76"/>
          <p:cNvPicPr preferRelativeResize="0"/>
          <p:nvPr/>
        </p:nvPicPr>
        <p:blipFill rotWithShape="1">
          <a:blip r:embed="rId5">
            <a:alphaModFix/>
          </a:blip>
          <a:srcRect b="15560" l="0" r="0" t="0"/>
          <a:stretch/>
        </p:blipFill>
        <p:spPr>
          <a:xfrm>
            <a:off x="8202463" y="2299033"/>
            <a:ext cx="2724530" cy="302450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762" name="Google Shape;762;p77"/>
          <p:cNvSpPr txBox="1"/>
          <p:nvPr/>
        </p:nvSpPr>
        <p:spPr>
          <a:xfrm>
            <a:off x="838200" y="1388825"/>
            <a:ext cx="836556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3° Treinamento – células brancas </a:t>
            </a:r>
            <a:r>
              <a:rPr b="1" i="0" lang="pt-BR" sz="1800" u="sng" cap="none" strike="noStrike">
                <a:solidFill>
                  <a:schemeClr val="hlink"/>
                </a:solidFill>
                <a:latin typeface="Calibri"/>
                <a:ea typeface="Calibri"/>
                <a:cs typeface="Calibri"/>
                <a:sym typeface="Calibri"/>
                <a:hlinkClick r:id="rId3"/>
              </a:rPr>
              <a:t>https://studio.edgeimpulse.com/public/365781/live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763" name="Google Shape;763;p77"/>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764" name="Google Shape;764;p77"/>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765" name="Google Shape;765;p77"/>
          <p:cNvPicPr preferRelativeResize="0"/>
          <p:nvPr/>
        </p:nvPicPr>
        <p:blipFill rotWithShape="1">
          <a:blip r:embed="rId4">
            <a:alphaModFix/>
          </a:blip>
          <a:srcRect b="0" l="0" r="0" t="0"/>
          <a:stretch/>
        </p:blipFill>
        <p:spPr>
          <a:xfrm>
            <a:off x="1380871" y="2274169"/>
            <a:ext cx="4172458" cy="3064911"/>
          </a:xfrm>
          <a:prstGeom prst="rect">
            <a:avLst/>
          </a:prstGeom>
          <a:noFill/>
          <a:ln>
            <a:noFill/>
          </a:ln>
        </p:spPr>
      </p:pic>
      <p:pic>
        <p:nvPicPr>
          <p:cNvPr id="766" name="Google Shape;766;p77"/>
          <p:cNvPicPr preferRelativeResize="0"/>
          <p:nvPr/>
        </p:nvPicPr>
        <p:blipFill rotWithShape="1">
          <a:blip r:embed="rId5">
            <a:alphaModFix/>
          </a:blip>
          <a:srcRect b="20429" l="0" r="0" t="0"/>
          <a:stretch/>
        </p:blipFill>
        <p:spPr>
          <a:xfrm>
            <a:off x="7878567" y="2299034"/>
            <a:ext cx="3372321" cy="302450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772" name="Google Shape;772;p78"/>
          <p:cNvSpPr txBox="1"/>
          <p:nvPr/>
        </p:nvSpPr>
        <p:spPr>
          <a:xfrm>
            <a:off x="838200" y="1388825"/>
            <a:ext cx="744229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4° Treinamento – vacas </a:t>
            </a:r>
            <a:r>
              <a:rPr b="1" i="0" lang="pt-BR" sz="1800" u="sng" cap="none" strike="noStrike">
                <a:solidFill>
                  <a:schemeClr val="hlink"/>
                </a:solidFill>
                <a:latin typeface="Calibri"/>
                <a:ea typeface="Calibri"/>
                <a:cs typeface="Calibri"/>
                <a:sym typeface="Calibri"/>
                <a:hlinkClick r:id="rId3"/>
              </a:rPr>
              <a:t>https://studio.edgeimpulse.com/public/365785/live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773" name="Google Shape;773;p78"/>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774" name="Google Shape;774;p78"/>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775" name="Google Shape;775;p78"/>
          <p:cNvPicPr preferRelativeResize="0"/>
          <p:nvPr/>
        </p:nvPicPr>
        <p:blipFill rotWithShape="1">
          <a:blip r:embed="rId4">
            <a:alphaModFix/>
          </a:blip>
          <a:srcRect b="0" l="0" r="0" t="0"/>
          <a:stretch/>
        </p:blipFill>
        <p:spPr>
          <a:xfrm>
            <a:off x="1297995" y="2299033"/>
            <a:ext cx="4338210" cy="3131556"/>
          </a:xfrm>
          <a:prstGeom prst="rect">
            <a:avLst/>
          </a:prstGeom>
          <a:noFill/>
          <a:ln>
            <a:noFill/>
          </a:ln>
        </p:spPr>
      </p:pic>
      <p:pic>
        <p:nvPicPr>
          <p:cNvPr id="776" name="Google Shape;776;p78"/>
          <p:cNvPicPr preferRelativeResize="0"/>
          <p:nvPr/>
        </p:nvPicPr>
        <p:blipFill rotWithShape="1">
          <a:blip r:embed="rId5">
            <a:alphaModFix/>
          </a:blip>
          <a:srcRect b="29447" l="0" r="0" t="0"/>
          <a:stretch/>
        </p:blipFill>
        <p:spPr>
          <a:xfrm>
            <a:off x="7649936" y="2299033"/>
            <a:ext cx="3829584" cy="302450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783" name="Google Shape;783;p79"/>
          <p:cNvSpPr txBox="1"/>
          <p:nvPr/>
        </p:nvSpPr>
        <p:spPr>
          <a:xfrm>
            <a:off x="838200" y="1388825"/>
            <a:ext cx="817544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5° Treinamento – embarcações </a:t>
            </a:r>
            <a:r>
              <a:rPr b="1" i="0" lang="pt-BR" sz="1800" u="sng" cap="none" strike="noStrike">
                <a:solidFill>
                  <a:schemeClr val="hlink"/>
                </a:solidFill>
                <a:latin typeface="Calibri"/>
                <a:ea typeface="Calibri"/>
                <a:cs typeface="Calibri"/>
                <a:sym typeface="Calibri"/>
                <a:hlinkClick r:id="rId3"/>
              </a:rPr>
              <a:t>https://studio.edgeimpulse.com/public/365782/live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784" name="Google Shape;784;p79"/>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785" name="Google Shape;785;p79"/>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786" name="Google Shape;786;p79"/>
          <p:cNvPicPr preferRelativeResize="0"/>
          <p:nvPr/>
        </p:nvPicPr>
        <p:blipFill rotWithShape="1">
          <a:blip r:embed="rId4">
            <a:alphaModFix/>
          </a:blip>
          <a:srcRect b="0" l="0" r="0" t="0"/>
          <a:stretch/>
        </p:blipFill>
        <p:spPr>
          <a:xfrm>
            <a:off x="1590981" y="2312155"/>
            <a:ext cx="3752238" cy="3938608"/>
          </a:xfrm>
          <a:prstGeom prst="rect">
            <a:avLst/>
          </a:prstGeom>
          <a:noFill/>
          <a:ln>
            <a:noFill/>
          </a:ln>
        </p:spPr>
      </p:pic>
      <p:pic>
        <p:nvPicPr>
          <p:cNvPr id="787" name="Google Shape;787;p79"/>
          <p:cNvPicPr preferRelativeResize="0"/>
          <p:nvPr/>
        </p:nvPicPr>
        <p:blipFill rotWithShape="1">
          <a:blip r:embed="rId5">
            <a:alphaModFix/>
          </a:blip>
          <a:srcRect b="0" l="0" r="0" t="0"/>
          <a:stretch/>
        </p:blipFill>
        <p:spPr>
          <a:xfrm>
            <a:off x="7854968" y="2314224"/>
            <a:ext cx="3419520" cy="338160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794" name="Google Shape;794;p80"/>
          <p:cNvSpPr txBox="1"/>
          <p:nvPr/>
        </p:nvSpPr>
        <p:spPr>
          <a:xfrm>
            <a:off x="838200" y="1388825"/>
            <a:ext cx="743569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6° Treinamento – PCB’s </a:t>
            </a:r>
            <a:r>
              <a:rPr b="1" i="0" lang="pt-BR" sz="1800" u="sng" cap="none" strike="noStrike">
                <a:solidFill>
                  <a:schemeClr val="hlink"/>
                </a:solidFill>
                <a:latin typeface="Calibri"/>
                <a:ea typeface="Calibri"/>
                <a:cs typeface="Calibri"/>
                <a:sym typeface="Calibri"/>
                <a:hlinkClick r:id="rId3"/>
              </a:rPr>
              <a:t>https://studio.edgeimpulse.com/public/365455/live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795" name="Google Shape;795;p80"/>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796" name="Google Shape;796;p80"/>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797" name="Google Shape;797;p80"/>
          <p:cNvPicPr preferRelativeResize="0"/>
          <p:nvPr/>
        </p:nvPicPr>
        <p:blipFill rotWithShape="1">
          <a:blip r:embed="rId4">
            <a:alphaModFix/>
          </a:blip>
          <a:srcRect b="0" l="0" r="0" t="0"/>
          <a:stretch/>
        </p:blipFill>
        <p:spPr>
          <a:xfrm>
            <a:off x="1337065" y="2299033"/>
            <a:ext cx="4260070" cy="3420752"/>
          </a:xfrm>
          <a:prstGeom prst="rect">
            <a:avLst/>
          </a:prstGeom>
          <a:noFill/>
          <a:ln>
            <a:noFill/>
          </a:ln>
        </p:spPr>
      </p:pic>
      <p:pic>
        <p:nvPicPr>
          <p:cNvPr id="798" name="Google Shape;798;p80"/>
          <p:cNvPicPr preferRelativeResize="0"/>
          <p:nvPr/>
        </p:nvPicPr>
        <p:blipFill rotWithShape="1">
          <a:blip r:embed="rId5">
            <a:alphaModFix/>
          </a:blip>
          <a:srcRect b="0" l="0" r="0" t="0"/>
          <a:stretch/>
        </p:blipFill>
        <p:spPr>
          <a:xfrm>
            <a:off x="7733074" y="2299033"/>
            <a:ext cx="3663307" cy="332963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Vantagens e desvantagens</a:t>
            </a:r>
            <a:endParaRPr/>
          </a:p>
        </p:txBody>
      </p:sp>
      <p:sp>
        <p:nvSpPr>
          <p:cNvPr id="805" name="Google Shape;805;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pt-BR"/>
              <a:t>Vantagens:  </a:t>
            </a:r>
            <a:endParaRPr/>
          </a:p>
          <a:p>
            <a:pPr indent="-228600" lvl="1" marL="685800" rtl="0" algn="l">
              <a:lnSpc>
                <a:spcPct val="90000"/>
              </a:lnSpc>
              <a:spcBef>
                <a:spcPts val="500"/>
              </a:spcBef>
              <a:spcAft>
                <a:spcPts val="0"/>
              </a:spcAft>
              <a:buClr>
                <a:schemeClr val="dk1"/>
              </a:buClr>
              <a:buSzPts val="2400"/>
              <a:buChar char="•"/>
            </a:pPr>
            <a:r>
              <a:rPr lang="pt-BR"/>
              <a:t>Contagem, rastreamento de objetos em tempo real em até 30 vezes menos poder de processamento e memória do que MobileNet SSD ou YOLOv5.</a:t>
            </a:r>
            <a:endParaRPr/>
          </a:p>
          <a:p>
            <a:pPr indent="-228600" lvl="1" marL="685800" rtl="0" algn="l">
              <a:lnSpc>
                <a:spcPct val="90000"/>
              </a:lnSpc>
              <a:spcBef>
                <a:spcPts val="500"/>
              </a:spcBef>
              <a:spcAft>
                <a:spcPts val="0"/>
              </a:spcAft>
              <a:buClr>
                <a:schemeClr val="dk1"/>
              </a:buClr>
              <a:buSzPts val="2400"/>
              <a:buChar char="•"/>
            </a:pPr>
            <a:r>
              <a:rPr lang="pt-BR"/>
              <a:t>Captura 60 frames por segundo em uma raspberry pi 4.</a:t>
            </a:r>
            <a:endParaRPr/>
          </a:p>
          <a:p>
            <a:pPr indent="-228600" lvl="1" marL="685800" rtl="0" algn="l">
              <a:lnSpc>
                <a:spcPct val="90000"/>
              </a:lnSpc>
              <a:spcBef>
                <a:spcPts val="500"/>
              </a:spcBef>
              <a:spcAft>
                <a:spcPts val="0"/>
              </a:spcAft>
              <a:buClr>
                <a:schemeClr val="dk1"/>
              </a:buClr>
              <a:buSzPts val="2400"/>
              <a:buChar char="•"/>
            </a:pPr>
            <a:r>
              <a:rPr lang="pt-BR"/>
              <a:t>Modelo enxuto, fácil implementações em diversas placas. Escalação desde os menores microcontroladores até gateways, servers com GPU.</a:t>
            </a:r>
            <a:endParaRPr/>
          </a:p>
          <a:p>
            <a:pPr indent="-228600" lvl="1" marL="685800" rtl="0" algn="l">
              <a:lnSpc>
                <a:spcPct val="90000"/>
              </a:lnSpc>
              <a:spcBef>
                <a:spcPts val="500"/>
              </a:spcBef>
              <a:spcAft>
                <a:spcPts val="0"/>
              </a:spcAft>
              <a:buClr>
                <a:schemeClr val="dk1"/>
              </a:buClr>
              <a:buSzPts val="2400"/>
              <a:buChar char="•"/>
            </a:pPr>
            <a:r>
              <a:rPr lang="pt-BR"/>
              <a:t>Processamento de memória flash e RAM muito baixo.</a:t>
            </a:r>
            <a:endParaRPr/>
          </a:p>
          <a:p>
            <a:pPr indent="-228600" lvl="1" marL="685800" rtl="0" algn="l">
              <a:lnSpc>
                <a:spcPct val="90000"/>
              </a:lnSpc>
              <a:spcBef>
                <a:spcPts val="500"/>
              </a:spcBef>
              <a:spcAft>
                <a:spcPts val="0"/>
              </a:spcAft>
              <a:buClr>
                <a:schemeClr val="dk1"/>
              </a:buClr>
              <a:buSzPts val="2400"/>
              <a:buChar char="•"/>
            </a:pPr>
            <a:r>
              <a:rPr lang="pt-BR"/>
              <a:t>Poucos parâmetros treináveis. O que fornece uma facilidade e rapidez ao treinar.</a:t>
            </a:r>
            <a:endParaRPr/>
          </a:p>
          <a:p>
            <a:pPr indent="-228600" lvl="1" marL="685800" rtl="0" algn="l">
              <a:lnSpc>
                <a:spcPct val="90000"/>
              </a:lnSpc>
              <a:spcBef>
                <a:spcPts val="500"/>
              </a:spcBef>
              <a:spcAft>
                <a:spcPts val="0"/>
              </a:spcAft>
              <a:buClr>
                <a:schemeClr val="dk1"/>
              </a:buClr>
              <a:buSzPts val="2400"/>
              <a:buChar char="•"/>
            </a:pPr>
            <a:r>
              <a:rPr lang="pt-BR"/>
              <a:t>Utiliza em média de de 200Kb RAM a 1M RAM. Depende dos dados.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195" name="Google Shape;195;p19"/>
          <p:cNvPicPr preferRelativeResize="0"/>
          <p:nvPr/>
        </p:nvPicPr>
        <p:blipFill rotWithShape="1">
          <a:blip r:embed="rId3">
            <a:alphaModFix/>
          </a:blip>
          <a:srcRect b="0" l="0" r="0" t="0"/>
          <a:stretch/>
        </p:blipFill>
        <p:spPr>
          <a:xfrm>
            <a:off x="838188" y="1433950"/>
            <a:ext cx="6429375" cy="2914650"/>
          </a:xfrm>
          <a:prstGeom prst="rect">
            <a:avLst/>
          </a:prstGeom>
          <a:noFill/>
          <a:ln>
            <a:noFill/>
          </a:ln>
        </p:spPr>
      </p:pic>
      <p:pic>
        <p:nvPicPr>
          <p:cNvPr id="196" name="Google Shape;196;p19"/>
          <p:cNvPicPr preferRelativeResize="0"/>
          <p:nvPr/>
        </p:nvPicPr>
        <p:blipFill rotWithShape="1">
          <a:blip r:embed="rId4">
            <a:alphaModFix/>
          </a:blip>
          <a:srcRect b="0" l="0" r="0" t="0"/>
          <a:stretch/>
        </p:blipFill>
        <p:spPr>
          <a:xfrm>
            <a:off x="838200" y="4348600"/>
            <a:ext cx="4067175" cy="2114550"/>
          </a:xfrm>
          <a:prstGeom prst="rect">
            <a:avLst/>
          </a:prstGeom>
          <a:noFill/>
          <a:ln>
            <a:noFill/>
          </a:ln>
        </p:spPr>
      </p:pic>
      <p:pic>
        <p:nvPicPr>
          <p:cNvPr id="197" name="Google Shape;197;p19"/>
          <p:cNvPicPr preferRelativeResize="0"/>
          <p:nvPr/>
        </p:nvPicPr>
        <p:blipFill rotWithShape="1">
          <a:blip r:embed="rId5">
            <a:alphaModFix/>
          </a:blip>
          <a:srcRect b="0" l="0" r="0" t="0"/>
          <a:stretch/>
        </p:blipFill>
        <p:spPr>
          <a:xfrm>
            <a:off x="7443013" y="2233550"/>
            <a:ext cx="4619638" cy="3392546"/>
          </a:xfrm>
          <a:prstGeom prst="rect">
            <a:avLst/>
          </a:prstGeom>
          <a:noFill/>
          <a:ln>
            <a:noFill/>
          </a:ln>
        </p:spPr>
      </p:pic>
      <p:sp>
        <p:nvSpPr>
          <p:cNvPr id="198" name="Google Shape;198;p19"/>
          <p:cNvSpPr txBox="1"/>
          <p:nvPr/>
        </p:nvSpPr>
        <p:spPr>
          <a:xfrm>
            <a:off x="4905375" y="5727825"/>
            <a:ext cx="57411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pt-BR" sz="3600" u="none" cap="none" strike="noStrike">
                <a:solidFill>
                  <a:schemeClr val="dk1"/>
                </a:solidFill>
                <a:latin typeface="Calibri"/>
                <a:ea typeface="Calibri"/>
                <a:cs typeface="Calibri"/>
                <a:sym typeface="Calibri"/>
              </a:rPr>
              <a:t>Detecção de objetos restritos</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Vantagens e desvantagens</a:t>
            </a:r>
            <a:endParaRPr/>
          </a:p>
        </p:txBody>
      </p:sp>
      <p:sp>
        <p:nvSpPr>
          <p:cNvPr id="812" name="Google Shape;812;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pt-BR"/>
              <a:t>Desvantagens:</a:t>
            </a:r>
            <a:endParaRPr/>
          </a:p>
          <a:p>
            <a:pPr indent="-228600" lvl="1" marL="685800" rtl="0" algn="l">
              <a:lnSpc>
                <a:spcPct val="90000"/>
              </a:lnSpc>
              <a:spcBef>
                <a:spcPts val="500"/>
              </a:spcBef>
              <a:spcAft>
                <a:spcPts val="0"/>
              </a:spcAft>
              <a:buClr>
                <a:schemeClr val="dk1"/>
              </a:buClr>
              <a:buSzPts val="2400"/>
              <a:buChar char="•"/>
            </a:pPr>
            <a:r>
              <a:rPr lang="pt-BR"/>
              <a:t>O FOMO não gera caixas delimitadoras, mas fornece a localização do objeto usando centroides.</a:t>
            </a:r>
            <a:endParaRPr/>
          </a:p>
          <a:p>
            <a:pPr indent="-228600" lvl="1" marL="685800" rtl="0" algn="l">
              <a:lnSpc>
                <a:spcPct val="90000"/>
              </a:lnSpc>
              <a:spcBef>
                <a:spcPts val="500"/>
              </a:spcBef>
              <a:spcAft>
                <a:spcPts val="0"/>
              </a:spcAft>
              <a:buClr>
                <a:schemeClr val="dk1"/>
              </a:buClr>
              <a:buSzPts val="2400"/>
              <a:buChar char="•"/>
            </a:pPr>
            <a:r>
              <a:rPr lang="pt-BR"/>
              <a:t>O FOMO funciona melhor se os objetos tiverem tamanhos semelhantes.</a:t>
            </a:r>
            <a:endParaRPr/>
          </a:p>
          <a:p>
            <a:pPr indent="-228600" lvl="1" marL="685800" rtl="0" algn="l">
              <a:lnSpc>
                <a:spcPct val="90000"/>
              </a:lnSpc>
              <a:spcBef>
                <a:spcPts val="500"/>
              </a:spcBef>
              <a:spcAft>
                <a:spcPts val="0"/>
              </a:spcAft>
              <a:buClr>
                <a:schemeClr val="dk1"/>
              </a:buClr>
              <a:buSzPts val="2400"/>
              <a:buChar char="•"/>
            </a:pPr>
            <a:r>
              <a:rPr lang="pt-BR"/>
              <a:t>Os objetos não devem estar muito próximos uns dos outros, embora isso possa ser otimizado aumentando a resolução de entrada da imagem.</a:t>
            </a:r>
            <a:endParaRPr/>
          </a:p>
          <a:p>
            <a:pPr indent="-228600" lvl="1" marL="685800" rtl="0" algn="l">
              <a:lnSpc>
                <a:spcPct val="90000"/>
              </a:lnSpc>
              <a:spcBef>
                <a:spcPts val="500"/>
              </a:spcBef>
              <a:spcAft>
                <a:spcPts val="0"/>
              </a:spcAft>
              <a:buClr>
                <a:schemeClr val="dk1"/>
              </a:buClr>
              <a:buSzPts val="2400"/>
              <a:buChar char="•"/>
            </a:pPr>
            <a:r>
              <a:rPr lang="pt-BR"/>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Exemplo(s) de aplicação</a:t>
            </a:r>
            <a:endParaRPr/>
          </a:p>
        </p:txBody>
      </p:sp>
      <p:sp>
        <p:nvSpPr>
          <p:cNvPr id="818" name="Google Shape;818;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pt-BR"/>
              <a:t>Contagem de carros para uma cidade, estacionamento, shopping etc.</a:t>
            </a:r>
            <a:endParaRPr/>
          </a:p>
          <a:p>
            <a:pPr indent="-228600" lvl="0" marL="228600" rtl="0" algn="l">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indent="-228600" lvl="0" marL="228600" rtl="0" algn="l">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indent="-228600" lvl="0" marL="228600" rtl="0" algn="l">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indent="-228600" lvl="0" marL="228600" rtl="0" algn="l">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indent="-228600" lvl="0" marL="228600" rtl="0" algn="l">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Exemplo(s) de aplicação</a:t>
            </a:r>
            <a:endParaRPr/>
          </a:p>
        </p:txBody>
      </p:sp>
      <p:pic>
        <p:nvPicPr>
          <p:cNvPr id="824" name="Google Shape;824;p84"/>
          <p:cNvPicPr preferRelativeResize="0"/>
          <p:nvPr/>
        </p:nvPicPr>
        <p:blipFill rotWithShape="1">
          <a:blip r:embed="rId3">
            <a:alphaModFix/>
          </a:blip>
          <a:srcRect b="0" l="0" r="0" t="0"/>
          <a:stretch/>
        </p:blipFill>
        <p:spPr>
          <a:xfrm>
            <a:off x="374075" y="1753199"/>
            <a:ext cx="4103875" cy="2933625"/>
          </a:xfrm>
          <a:prstGeom prst="rect">
            <a:avLst/>
          </a:prstGeom>
          <a:noFill/>
          <a:ln>
            <a:noFill/>
          </a:ln>
        </p:spPr>
      </p:pic>
      <p:pic>
        <p:nvPicPr>
          <p:cNvPr id="825" name="Google Shape;825;p84"/>
          <p:cNvPicPr preferRelativeResize="0"/>
          <p:nvPr/>
        </p:nvPicPr>
        <p:blipFill rotWithShape="1">
          <a:blip r:embed="rId4">
            <a:alphaModFix/>
          </a:blip>
          <a:srcRect b="3688" l="11803" r="5188" t="0"/>
          <a:stretch/>
        </p:blipFill>
        <p:spPr>
          <a:xfrm>
            <a:off x="4568300" y="3372325"/>
            <a:ext cx="2103125" cy="2165025"/>
          </a:xfrm>
          <a:prstGeom prst="rect">
            <a:avLst/>
          </a:prstGeom>
          <a:noFill/>
          <a:ln>
            <a:noFill/>
          </a:ln>
        </p:spPr>
      </p:pic>
      <p:pic>
        <p:nvPicPr>
          <p:cNvPr id="826" name="Google Shape;826;p84"/>
          <p:cNvPicPr preferRelativeResize="0"/>
          <p:nvPr/>
        </p:nvPicPr>
        <p:blipFill rotWithShape="1">
          <a:blip r:embed="rId5">
            <a:alphaModFix/>
          </a:blip>
          <a:srcRect b="0" l="0" r="0" t="0"/>
          <a:stretch/>
        </p:blipFill>
        <p:spPr>
          <a:xfrm>
            <a:off x="4568300" y="1433001"/>
            <a:ext cx="1676400" cy="1676400"/>
          </a:xfrm>
          <a:prstGeom prst="rect">
            <a:avLst/>
          </a:prstGeom>
          <a:noFill/>
          <a:ln>
            <a:noFill/>
          </a:ln>
        </p:spPr>
      </p:pic>
      <p:pic>
        <p:nvPicPr>
          <p:cNvPr id="827" name="Google Shape;827;p84"/>
          <p:cNvPicPr preferRelativeResize="0"/>
          <p:nvPr/>
        </p:nvPicPr>
        <p:blipFill rotWithShape="1">
          <a:blip r:embed="rId6">
            <a:alphaModFix/>
          </a:blip>
          <a:srcRect b="5456" l="14144" r="14953" t="6677"/>
          <a:stretch/>
        </p:blipFill>
        <p:spPr>
          <a:xfrm>
            <a:off x="6761775" y="3372325"/>
            <a:ext cx="2079339" cy="2123600"/>
          </a:xfrm>
          <a:prstGeom prst="rect">
            <a:avLst/>
          </a:prstGeom>
          <a:noFill/>
          <a:ln>
            <a:noFill/>
          </a:ln>
        </p:spPr>
      </p:pic>
      <p:pic>
        <p:nvPicPr>
          <p:cNvPr id="828" name="Google Shape;828;p84"/>
          <p:cNvPicPr preferRelativeResize="0"/>
          <p:nvPr/>
        </p:nvPicPr>
        <p:blipFill rotWithShape="1">
          <a:blip r:embed="rId7">
            <a:alphaModFix/>
          </a:blip>
          <a:srcRect b="0" l="0" r="0" t="0"/>
          <a:stretch/>
        </p:blipFill>
        <p:spPr>
          <a:xfrm>
            <a:off x="6335044" y="1433000"/>
            <a:ext cx="1653006" cy="1676400"/>
          </a:xfrm>
          <a:prstGeom prst="rect">
            <a:avLst/>
          </a:prstGeom>
          <a:noFill/>
          <a:ln>
            <a:noFill/>
          </a:ln>
        </p:spPr>
      </p:pic>
      <p:pic>
        <p:nvPicPr>
          <p:cNvPr id="829" name="Google Shape;829;p84"/>
          <p:cNvPicPr preferRelativeResize="0"/>
          <p:nvPr/>
        </p:nvPicPr>
        <p:blipFill rotWithShape="1">
          <a:blip r:embed="rId8">
            <a:alphaModFix/>
          </a:blip>
          <a:srcRect b="0" l="0" r="0" t="0"/>
          <a:stretch/>
        </p:blipFill>
        <p:spPr>
          <a:xfrm>
            <a:off x="8078400" y="1440764"/>
            <a:ext cx="1653000" cy="1660871"/>
          </a:xfrm>
          <a:prstGeom prst="rect">
            <a:avLst/>
          </a:prstGeom>
          <a:noFill/>
          <a:ln>
            <a:noFill/>
          </a:ln>
        </p:spPr>
      </p:pic>
      <p:pic>
        <p:nvPicPr>
          <p:cNvPr id="830" name="Google Shape;830;p84"/>
          <p:cNvPicPr preferRelativeResize="0"/>
          <p:nvPr/>
        </p:nvPicPr>
        <p:blipFill rotWithShape="1">
          <a:blip r:embed="rId9">
            <a:alphaModFix/>
          </a:blip>
          <a:srcRect b="0" l="0" r="0" t="0"/>
          <a:stretch/>
        </p:blipFill>
        <p:spPr>
          <a:xfrm>
            <a:off x="9835675" y="1440713"/>
            <a:ext cx="1653000" cy="1660987"/>
          </a:xfrm>
          <a:prstGeom prst="rect">
            <a:avLst/>
          </a:prstGeom>
          <a:noFill/>
          <a:ln>
            <a:noFill/>
          </a:ln>
        </p:spPr>
      </p:pic>
      <p:pic>
        <p:nvPicPr>
          <p:cNvPr id="831" name="Google Shape;831;p84"/>
          <p:cNvPicPr preferRelativeResize="0"/>
          <p:nvPr/>
        </p:nvPicPr>
        <p:blipFill rotWithShape="1">
          <a:blip r:embed="rId10">
            <a:alphaModFix/>
          </a:blip>
          <a:srcRect b="0" l="0" r="0" t="0"/>
          <a:stretch/>
        </p:blipFill>
        <p:spPr>
          <a:xfrm>
            <a:off x="9009250" y="3372325"/>
            <a:ext cx="2103125" cy="2103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838" name="Google Shape;838;p85"/>
          <p:cNvSpPr txBox="1"/>
          <p:nvPr>
            <p:ph idx="1" type="body"/>
          </p:nvPr>
        </p:nvSpPr>
        <p:spPr>
          <a:xfrm>
            <a:off x="838200" y="1825625"/>
            <a:ext cx="52578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200"/>
              <a:buChar char="•"/>
            </a:pPr>
            <a:r>
              <a:rPr b="1" lang="pt-BR" sz="1200"/>
              <a:t>1° Treinamento: Base de dados (café em uma xícara, e lâmpadas). 2 classes.</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050" u="sng">
                <a:solidFill>
                  <a:schemeClr val="hlink"/>
                </a:solidFill>
                <a:hlinkClick r:id="rId3"/>
              </a:rPr>
              <a:t>https://studio.edgeimpulse.com/public/366784/live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4"/>
              </a:rPr>
              <a:t>https://studio.edgeimpulse.com/public/366452/live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5"/>
              </a:rPr>
              <a:t>https://studio.edgeimpulse.com/public/366536/live</a:t>
            </a:r>
            <a:endParaRPr b="1" sz="1200"/>
          </a:p>
          <a:p>
            <a:pPr indent="-228600" lvl="0" marL="228600" rtl="0" algn="l">
              <a:lnSpc>
                <a:spcPct val="90000"/>
              </a:lnSpc>
              <a:spcBef>
                <a:spcPts val="1000"/>
              </a:spcBef>
              <a:spcAft>
                <a:spcPts val="0"/>
              </a:spcAft>
              <a:buClr>
                <a:schemeClr val="dk1"/>
              </a:buClr>
              <a:buSzPts val="1200"/>
              <a:buChar char="•"/>
            </a:pPr>
            <a:r>
              <a:rPr b="1" lang="pt-BR" sz="1200"/>
              <a:t>2° Treinamento: Base de dados (estacionamento de carros). 1 classe.</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200" u="sng">
                <a:solidFill>
                  <a:schemeClr val="hlink"/>
                </a:solidFill>
                <a:hlinkClick r:id="rId6"/>
              </a:rPr>
              <a:t>https://studio.edgeimpulse.com/public/366459/live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7"/>
              </a:rPr>
              <a:t>https://studio.edgeimpulse.com/public/366541/live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8"/>
              </a:rPr>
              <a:t>https://studio.edgeimpulse.com/public/366538/live</a:t>
            </a:r>
            <a:endParaRPr b="1" sz="1200"/>
          </a:p>
          <a:p>
            <a:pPr indent="-228600" lvl="0" marL="228600" rtl="0" algn="l">
              <a:lnSpc>
                <a:spcPct val="90000"/>
              </a:lnSpc>
              <a:spcBef>
                <a:spcPts val="1000"/>
              </a:spcBef>
              <a:spcAft>
                <a:spcPts val="0"/>
              </a:spcAft>
              <a:buClr>
                <a:schemeClr val="dk1"/>
              </a:buClr>
              <a:buSzPts val="1200"/>
              <a:buChar char="•"/>
            </a:pPr>
            <a:r>
              <a:rPr b="1" lang="pt-BR" sz="1200"/>
              <a:t>3° Treinamento: Base de dados de </a:t>
            </a:r>
            <a:r>
              <a:rPr b="1" lang="pt-BR" sz="1200" u="sng">
                <a:solidFill>
                  <a:schemeClr val="hlink"/>
                </a:solidFill>
                <a:hlinkClick r:id="rId9"/>
              </a:rPr>
              <a:t>células brancas</a:t>
            </a:r>
            <a:r>
              <a:rPr b="1" lang="pt-BR" sz="1200"/>
              <a:t>, coletada do roboflow, catalogadas. 5 classes.</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200" u="sng">
                <a:solidFill>
                  <a:schemeClr val="hlink"/>
                </a:solidFill>
                <a:hlinkClick r:id="rId10"/>
              </a:rPr>
              <a:t>https://studio.edgeimpulse.com/public/365781/live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11"/>
              </a:rPr>
              <a:t>https://studio.edgeimpulse.com/public/366543/live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12"/>
              </a:rPr>
              <a:t>https://studio.edgeimpulse.com/public/366542/live</a:t>
            </a:r>
            <a:endParaRPr b="1" sz="1200"/>
          </a:p>
          <a:p>
            <a:pPr indent="-228600" lvl="0" marL="228600" rtl="0" algn="l">
              <a:lnSpc>
                <a:spcPct val="90000"/>
              </a:lnSpc>
              <a:spcBef>
                <a:spcPts val="1000"/>
              </a:spcBef>
              <a:spcAft>
                <a:spcPts val="0"/>
              </a:spcAft>
              <a:buClr>
                <a:schemeClr val="dk1"/>
              </a:buClr>
              <a:buSzPts val="1200"/>
              <a:buChar char="•"/>
            </a:pPr>
            <a:r>
              <a:rPr b="1" lang="pt-BR" sz="1200"/>
              <a:t>4° Treinamento: Base de dados de </a:t>
            </a:r>
            <a:r>
              <a:rPr b="1" lang="pt-BR" sz="1200" u="sng">
                <a:solidFill>
                  <a:schemeClr val="hlink"/>
                </a:solidFill>
                <a:hlinkClick r:id="rId13"/>
              </a:rPr>
              <a:t>gados</a:t>
            </a:r>
            <a:r>
              <a:rPr b="1" lang="pt-BR" sz="1200"/>
              <a:t>, coletada do roboflow. 1 classe.</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200" u="sng">
                <a:solidFill>
                  <a:schemeClr val="hlink"/>
                </a:solidFill>
                <a:hlinkClick r:id="rId14"/>
              </a:rPr>
              <a:t>https://studio.edgeimpulse.com/public/365785/live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15"/>
              </a:rPr>
              <a:t>https://studio.edgeimpulse.com/public/366545/live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16"/>
              </a:rPr>
              <a:t>https://studio.edgeimpulse.com/public/366544/live</a:t>
            </a:r>
            <a:endParaRPr b="1" sz="1200"/>
          </a:p>
        </p:txBody>
      </p:sp>
      <p:sp>
        <p:nvSpPr>
          <p:cNvPr id="839" name="Google Shape;839;p85"/>
          <p:cNvSpPr txBox="1"/>
          <p:nvPr/>
        </p:nvSpPr>
        <p:spPr>
          <a:xfrm>
            <a:off x="6096000" y="1825625"/>
            <a:ext cx="52578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5° Treinamento: Base de dados de </a:t>
            </a:r>
            <a:r>
              <a:rPr b="1" i="0" lang="pt-BR" sz="1200" u="sng" cap="none" strike="noStrike">
                <a:solidFill>
                  <a:schemeClr val="hlink"/>
                </a:solidFill>
                <a:latin typeface="Calibri"/>
                <a:ea typeface="Calibri"/>
                <a:cs typeface="Calibri"/>
                <a:sym typeface="Calibri"/>
                <a:hlinkClick r:id="rId17"/>
              </a:rPr>
              <a:t>embarcações</a:t>
            </a:r>
            <a:r>
              <a:rPr b="1" i="0" lang="pt-BR" sz="1200" u="none" cap="none" strike="noStrike">
                <a:solidFill>
                  <a:srgbClr val="000000"/>
                </a:solidFill>
                <a:latin typeface="Calibri"/>
                <a:ea typeface="Calibri"/>
                <a:cs typeface="Calibri"/>
                <a:sym typeface="Calibri"/>
              </a:rPr>
              <a:t>, coletada do roboflow, 10 classes.</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FOMO </a:t>
            </a:r>
            <a:r>
              <a:rPr b="1" i="0" lang="pt-BR" sz="1200" u="sng" cap="none" strike="noStrike">
                <a:solidFill>
                  <a:schemeClr val="hlink"/>
                </a:solidFill>
                <a:latin typeface="Calibri"/>
                <a:ea typeface="Calibri"/>
                <a:cs typeface="Calibri"/>
                <a:sym typeface="Calibri"/>
                <a:hlinkClick r:id="rId18"/>
              </a:rPr>
              <a:t>https://studio.edgeimpulse.com/public/365782/live</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MOBILENET SSD </a:t>
            </a:r>
            <a:r>
              <a:rPr b="1" i="0" lang="pt-BR" sz="1200" u="sng" cap="none" strike="noStrike">
                <a:solidFill>
                  <a:schemeClr val="hlink"/>
                </a:solidFill>
                <a:latin typeface="Calibri"/>
                <a:ea typeface="Calibri"/>
                <a:cs typeface="Calibri"/>
                <a:sym typeface="Calibri"/>
                <a:hlinkClick r:id="rId19"/>
              </a:rPr>
              <a:t>https://colab.research.google.com/drive/1qOVa1FPsbolQKbdun2ChcXywgVG4Wwqp?usp=sharing</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chemeClr val="dk1"/>
              </a:buClr>
              <a:buSzPts val="1200"/>
              <a:buFont typeface="Arial"/>
              <a:buChar char="•"/>
            </a:pPr>
            <a:r>
              <a:rPr b="1" i="0" lang="pt-BR" sz="1200" u="none" cap="none" strike="noStrike">
                <a:solidFill>
                  <a:schemeClr val="dk1"/>
                </a:solidFill>
                <a:latin typeface="Calibri"/>
                <a:ea typeface="Calibri"/>
                <a:cs typeface="Calibri"/>
                <a:sym typeface="Calibri"/>
              </a:rPr>
              <a:t>YOLOV5n</a:t>
            </a:r>
            <a:r>
              <a:rPr b="1" i="0" lang="pt-BR" sz="1200" u="none" cap="none" strike="noStrike">
                <a:solidFill>
                  <a:srgbClr val="FF0000"/>
                </a:solidFill>
                <a:latin typeface="Calibri"/>
                <a:ea typeface="Calibri"/>
                <a:cs typeface="Calibri"/>
                <a:sym typeface="Calibri"/>
              </a:rPr>
              <a:t>  </a:t>
            </a:r>
            <a:r>
              <a:rPr b="1" i="0" lang="pt-BR" sz="1200" u="sng" cap="none" strike="noStrike">
                <a:solidFill>
                  <a:schemeClr val="hlink"/>
                </a:solidFill>
                <a:latin typeface="Calibri"/>
                <a:ea typeface="Calibri"/>
                <a:cs typeface="Calibri"/>
                <a:sym typeface="Calibri"/>
                <a:hlinkClick r:id="rId20"/>
              </a:rPr>
              <a:t>https://colab.research.google.com/drive/1XQyzP6u659umOv1854oin7l8AuSjwoVM?usp=sharing</a:t>
            </a:r>
            <a:r>
              <a:rPr b="1" i="0" lang="pt-BR" sz="1200" u="none" cap="none" strike="noStrike">
                <a:solidFill>
                  <a:srgbClr val="000000"/>
                </a:solidFill>
                <a:latin typeface="Calibri"/>
                <a:ea typeface="Calibri"/>
                <a:cs typeface="Calibri"/>
                <a:sym typeface="Calibri"/>
              </a:rPr>
              <a:t> ou </a:t>
            </a:r>
            <a:r>
              <a:rPr b="1" i="0" lang="pt-BR" sz="1200" u="sng" cap="none" strike="noStrike">
                <a:solidFill>
                  <a:schemeClr val="hlink"/>
                </a:solidFill>
                <a:latin typeface="Calibri"/>
                <a:ea typeface="Calibri"/>
                <a:cs typeface="Calibri"/>
                <a:sym typeface="Calibri"/>
                <a:hlinkClick r:id="rId21"/>
              </a:rPr>
              <a:t>https://studio.edgeimpulse.com/public/366546/live</a:t>
            </a:r>
            <a:endParaRPr b="0" i="0" sz="1200" u="none" cap="none" strike="noStrike">
              <a:solidFill>
                <a:srgbClr val="FF0000"/>
              </a:solidFill>
              <a:latin typeface="Calibri"/>
              <a:ea typeface="Calibri"/>
              <a:cs typeface="Calibri"/>
              <a:sym typeface="Calibri"/>
            </a:endParaRPr>
          </a:p>
          <a:p>
            <a:pPr indent="-228600" lvl="0" marL="228600" marR="0" rtl="0" algn="l">
              <a:lnSpc>
                <a:spcPct val="90000"/>
              </a:lnSpc>
              <a:spcBef>
                <a:spcPts val="10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6° Treinamento: Base de dados coletadas do </a:t>
            </a:r>
            <a:r>
              <a:rPr b="1" i="0" lang="pt-BR" sz="1200" u="sng" cap="none" strike="noStrike">
                <a:solidFill>
                  <a:schemeClr val="hlink"/>
                </a:solidFill>
                <a:latin typeface="Calibri"/>
                <a:ea typeface="Calibri"/>
                <a:cs typeface="Calibri"/>
                <a:sym typeface="Calibri"/>
                <a:hlinkClick r:id="rId22"/>
              </a:rPr>
              <a:t>kaggle</a:t>
            </a:r>
            <a:r>
              <a:rPr b="1" i="0" lang="pt-BR" sz="1200" u="none" cap="none" strike="noStrike">
                <a:solidFill>
                  <a:srgbClr val="000000"/>
                </a:solidFill>
                <a:latin typeface="Calibri"/>
                <a:ea typeface="Calibri"/>
                <a:cs typeface="Calibri"/>
                <a:sym typeface="Calibri"/>
              </a:rPr>
              <a:t>. 3 classes. </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Fomo </a:t>
            </a:r>
            <a:r>
              <a:rPr b="1" i="0" lang="pt-BR" sz="1200" u="sng" cap="none" strike="noStrike">
                <a:solidFill>
                  <a:schemeClr val="hlink"/>
                </a:solidFill>
                <a:latin typeface="Calibri"/>
                <a:ea typeface="Calibri"/>
                <a:cs typeface="Calibri"/>
                <a:sym typeface="Calibri"/>
                <a:hlinkClick r:id="rId23"/>
              </a:rPr>
              <a:t>https://studio.edgeimpulse.com/public/365455/live</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MOBILENET SSD </a:t>
            </a:r>
            <a:r>
              <a:rPr b="1" i="0" lang="pt-BR" sz="1200" u="sng" cap="none" strike="noStrike">
                <a:solidFill>
                  <a:schemeClr val="hlink"/>
                </a:solidFill>
                <a:latin typeface="Calibri"/>
                <a:ea typeface="Calibri"/>
                <a:cs typeface="Calibri"/>
                <a:sym typeface="Calibri"/>
                <a:hlinkClick r:id="rId24"/>
              </a:rPr>
              <a:t>https://studio.edgeimpulse.com/public/366548/live</a:t>
            </a:r>
            <a:endParaRPr b="0" i="0" sz="1200" u="none" cap="none" strike="noStrike">
              <a:solidFill>
                <a:schemeClr val="dk1"/>
              </a:solidFill>
              <a:latin typeface="Calibri"/>
              <a:ea typeface="Calibri"/>
              <a:cs typeface="Calibri"/>
              <a:sym typeface="Calibri"/>
            </a:endParaRPr>
          </a:p>
          <a:p>
            <a:pPr indent="-228600" lvl="1"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YOLOV5n </a:t>
            </a:r>
            <a:r>
              <a:rPr b="1" i="0" lang="pt-BR" sz="1200" u="sng" cap="none" strike="noStrike">
                <a:solidFill>
                  <a:schemeClr val="hlink"/>
                </a:solidFill>
                <a:latin typeface="Calibri"/>
                <a:ea typeface="Calibri"/>
                <a:cs typeface="Calibri"/>
                <a:sym typeface="Calibri"/>
                <a:hlinkClick r:id="rId25"/>
              </a:rPr>
              <a:t>https://studio.edgeimpulse.com/public/366549/live</a:t>
            </a:r>
            <a:endParaRPr b="1" i="0" sz="1200" u="none" cap="none" strike="noStrike">
              <a:solidFill>
                <a:srgbClr val="00000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descr="Fomo seminário" id="846" name="Google Shape;846;p86" title="Fomo seminário">
            <a:hlinkClick r:id="rId3"/>
          </p:cNvPr>
          <p:cNvPicPr preferRelativeResize="0"/>
          <p:nvPr/>
        </p:nvPicPr>
        <p:blipFill>
          <a:blip r:embed="rId4">
            <a:alphaModFix/>
          </a:blip>
          <a:stretch>
            <a:fillRect/>
          </a:stretch>
        </p:blipFill>
        <p:spPr>
          <a:xfrm>
            <a:off x="2143127" y="1434351"/>
            <a:ext cx="8618300" cy="4847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87"/>
          <p:cNvSpPr txBox="1"/>
          <p:nvPr/>
        </p:nvSpPr>
        <p:spPr>
          <a:xfrm>
            <a:off x="1431533" y="2720526"/>
            <a:ext cx="9144000" cy="102954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600"/>
              <a:buFont typeface="Calibri"/>
              <a:buNone/>
            </a:pPr>
            <a:r>
              <a:rPr b="0" i="0" lang="pt-BR" sz="6600" u="none" cap="none" strike="noStrike">
                <a:solidFill>
                  <a:schemeClr val="dk1"/>
                </a:solidFill>
                <a:latin typeface="Calibri"/>
                <a:ea typeface="Calibri"/>
                <a:cs typeface="Calibri"/>
                <a:sym typeface="Calibri"/>
              </a:rPr>
              <a:t>Perguntas?</a:t>
            </a:r>
            <a:endParaRPr b="1" i="1" sz="6600" u="none" cap="none" strike="noStrike">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Referências</a:t>
            </a:r>
            <a:endParaRPr/>
          </a:p>
        </p:txBody>
      </p:sp>
      <p:sp>
        <p:nvSpPr>
          <p:cNvPr id="859" name="Google Shape;859;p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indent="0" lvl="0" marL="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9"/>
          <p:cNvSpPr txBox="1"/>
          <p:nvPr/>
        </p:nvSpPr>
        <p:spPr>
          <a:xfrm>
            <a:off x="1431533" y="2720526"/>
            <a:ext cx="9144000" cy="102954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600"/>
              <a:buFont typeface="Calibri"/>
              <a:buNone/>
            </a:pPr>
            <a:r>
              <a:rPr b="0" i="0" lang="pt-BR" sz="6600" u="none" cap="none" strike="noStrike">
                <a:solidFill>
                  <a:schemeClr val="dk1"/>
                </a:solidFill>
                <a:latin typeface="Calibri"/>
                <a:ea typeface="Calibri"/>
                <a:cs typeface="Calibri"/>
                <a:sym typeface="Calibri"/>
              </a:rPr>
              <a:t>Obrigado!</a:t>
            </a:r>
            <a:endParaRPr b="1" i="1" sz="6600" u="none" cap="none" strike="noStrike">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0"/>
          <p:cNvSpPr txBox="1"/>
          <p:nvPr/>
        </p:nvSpPr>
        <p:spPr>
          <a:xfrm>
            <a:off x="1524000" y="2914229"/>
            <a:ext cx="9144000" cy="1029541"/>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ctr">
              <a:lnSpc>
                <a:spcPct val="90000"/>
              </a:lnSpc>
              <a:spcBef>
                <a:spcPts val="0"/>
              </a:spcBef>
              <a:spcAft>
                <a:spcPts val="0"/>
              </a:spcAft>
              <a:buClr>
                <a:schemeClr val="dk1"/>
              </a:buClr>
              <a:buSzPct val="100000"/>
              <a:buFont typeface="Calibri"/>
              <a:buNone/>
            </a:pPr>
            <a:r>
              <a:rPr b="1" i="0" lang="pt-BR" sz="6600" u="none" cap="none" strike="noStrike">
                <a:solidFill>
                  <a:schemeClr val="dk1"/>
                </a:solidFill>
                <a:latin typeface="Calibri"/>
                <a:ea typeface="Calibri"/>
                <a:cs typeface="Calibri"/>
                <a:sym typeface="Calibri"/>
              </a:rPr>
              <a:t>Quis FOMO!</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ct val="100000"/>
              <a:buFont typeface="Calibri"/>
              <a:buNone/>
            </a:pPr>
            <a:r>
              <a:rPr b="1" i="1" lang="pt-BR" sz="6600" u="sng" cap="none" strike="noStrike">
                <a:solidFill>
                  <a:schemeClr val="hlink"/>
                </a:solidFill>
                <a:latin typeface="Calibri"/>
                <a:ea typeface="Calibri"/>
                <a:cs typeface="Calibri"/>
                <a:sym typeface="Calibri"/>
                <a:hlinkClick r:id="rId3"/>
              </a:rPr>
              <a:t>https://forms.gle/GcUzx93wjeiM5rLR9</a:t>
            </a:r>
            <a:endParaRPr b="1" i="1" sz="66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ct val="100000"/>
              <a:buFont typeface="Calibri"/>
              <a:buNone/>
            </a:pPr>
            <a:r>
              <a:t/>
            </a:r>
            <a:endParaRPr b="1" i="1" sz="66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ct val="100000"/>
              <a:buFont typeface="Calibri"/>
              <a:buNone/>
            </a:pPr>
            <a:r>
              <a:t/>
            </a:r>
            <a:endParaRPr b="1" i="1" sz="6600" u="none" cap="none" strike="noStrike">
              <a:solidFill>
                <a:schemeClr val="dk1"/>
              </a:solidFill>
              <a:latin typeface="Calibri"/>
              <a:ea typeface="Calibri"/>
              <a:cs typeface="Calibri"/>
              <a:sym typeface="Calibri"/>
            </a:endParaRPr>
          </a:p>
        </p:txBody>
      </p:sp>
      <p:pic>
        <p:nvPicPr>
          <p:cNvPr id="870" name="Google Shape;870;p90"/>
          <p:cNvPicPr preferRelativeResize="0"/>
          <p:nvPr/>
        </p:nvPicPr>
        <p:blipFill rotWithShape="1">
          <a:blip r:embed="rId4">
            <a:alphaModFix/>
          </a:blip>
          <a:srcRect b="0" l="0" r="0" t="0"/>
          <a:stretch/>
        </p:blipFill>
        <p:spPr>
          <a:xfrm>
            <a:off x="0" y="0"/>
            <a:ext cx="2614707" cy="102954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1"/>
          <p:cNvSpPr txBox="1"/>
          <p:nvPr>
            <p:ph type="title"/>
          </p:nvPr>
        </p:nvSpPr>
        <p:spPr>
          <a:xfrm>
            <a:off x="83820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txBox="1"/>
          <p:nvPr>
            <p:ph type="title"/>
          </p:nvPr>
        </p:nvSpPr>
        <p:spPr>
          <a:xfrm>
            <a:off x="838200" y="6505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Modelo base - MobileNetV2</a:t>
            </a:r>
            <a:endParaRPr/>
          </a:p>
          <a:p>
            <a:pPr indent="0" lvl="0" marL="0" rtl="0" algn="l">
              <a:lnSpc>
                <a:spcPct val="90000"/>
              </a:lnSpc>
              <a:spcBef>
                <a:spcPts val="0"/>
              </a:spcBef>
              <a:spcAft>
                <a:spcPts val="0"/>
              </a:spcAft>
              <a:buClr>
                <a:schemeClr val="dk1"/>
              </a:buClr>
              <a:buSzPts val="4400"/>
              <a:buFont typeface="Calibri"/>
              <a:buNone/>
            </a:pPr>
            <a:r>
              <a:t/>
            </a:r>
            <a:endParaRPr/>
          </a:p>
        </p:txBody>
      </p:sp>
      <p:cxnSp>
        <p:nvCxnSpPr>
          <p:cNvPr id="204" name="Google Shape;204;p20"/>
          <p:cNvCxnSpPr>
            <a:endCxn id="205" idx="0"/>
          </p:cNvCxnSpPr>
          <p:nvPr/>
        </p:nvCxnSpPr>
        <p:spPr>
          <a:xfrm>
            <a:off x="1642300" y="3190900"/>
            <a:ext cx="408600" cy="0"/>
          </a:xfrm>
          <a:prstGeom prst="straightConnector1">
            <a:avLst/>
          </a:prstGeom>
          <a:noFill/>
          <a:ln cap="flat" cmpd="sng" w="28575">
            <a:solidFill>
              <a:schemeClr val="dk2"/>
            </a:solidFill>
            <a:prstDash val="solid"/>
            <a:round/>
            <a:headEnd len="sm" w="sm" type="none"/>
            <a:tailEnd len="med" w="med" type="triangle"/>
          </a:ln>
        </p:spPr>
      </p:cxnSp>
      <p:sp>
        <p:nvSpPr>
          <p:cNvPr id="205" name="Google Shape;205;p20"/>
          <p:cNvSpPr txBox="1"/>
          <p:nvPr/>
        </p:nvSpPr>
        <p:spPr>
          <a:xfrm rot="-5400000">
            <a:off x="1093150" y="2926150"/>
            <a:ext cx="2445000" cy="5295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Conv. Layre(s)</a:t>
            </a:r>
            <a:endParaRPr b="0" i="0" sz="2100" u="none" cap="none" strike="noStrike">
              <a:solidFill>
                <a:schemeClr val="dk1"/>
              </a:solidFill>
              <a:latin typeface="Calibri"/>
              <a:ea typeface="Calibri"/>
              <a:cs typeface="Calibri"/>
              <a:sym typeface="Calibri"/>
            </a:endParaRPr>
          </a:p>
        </p:txBody>
      </p:sp>
      <p:sp>
        <p:nvSpPr>
          <p:cNvPr id="206" name="Google Shape;206;p20"/>
          <p:cNvSpPr txBox="1"/>
          <p:nvPr/>
        </p:nvSpPr>
        <p:spPr>
          <a:xfrm rot="-5400000">
            <a:off x="1957561"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1</a:t>
            </a:r>
            <a:endParaRPr b="0" i="0" sz="2100" u="none" cap="none" strike="noStrike">
              <a:solidFill>
                <a:schemeClr val="dk1"/>
              </a:solidFill>
              <a:latin typeface="Calibri"/>
              <a:ea typeface="Calibri"/>
              <a:cs typeface="Calibri"/>
              <a:sym typeface="Calibri"/>
            </a:endParaRPr>
          </a:p>
        </p:txBody>
      </p:sp>
      <p:cxnSp>
        <p:nvCxnSpPr>
          <p:cNvPr id="207" name="Google Shape;207;p20"/>
          <p:cNvCxnSpPr>
            <a:stCxn id="205" idx="2"/>
            <a:endCxn id="206" idx="0"/>
          </p:cNvCxnSpPr>
          <p:nvPr/>
        </p:nvCxnSpPr>
        <p:spPr>
          <a:xfrm>
            <a:off x="2580400" y="31909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08" name="Google Shape;208;p20"/>
          <p:cNvSpPr txBox="1"/>
          <p:nvPr/>
        </p:nvSpPr>
        <p:spPr>
          <a:xfrm rot="-5400000">
            <a:off x="2895753"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2</a:t>
            </a:r>
            <a:endParaRPr b="0" i="0" sz="2100" u="none" cap="none" strike="noStrike">
              <a:solidFill>
                <a:schemeClr val="dk1"/>
              </a:solidFill>
              <a:latin typeface="Calibri"/>
              <a:ea typeface="Calibri"/>
              <a:cs typeface="Calibri"/>
              <a:sym typeface="Calibri"/>
            </a:endParaRPr>
          </a:p>
        </p:txBody>
      </p:sp>
      <p:sp>
        <p:nvSpPr>
          <p:cNvPr id="209" name="Google Shape;209;p20"/>
          <p:cNvSpPr txBox="1"/>
          <p:nvPr/>
        </p:nvSpPr>
        <p:spPr>
          <a:xfrm rot="-5400000">
            <a:off x="3833946"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3</a:t>
            </a:r>
            <a:endParaRPr b="0" i="0" sz="2100" u="none" cap="none" strike="noStrike">
              <a:solidFill>
                <a:schemeClr val="dk1"/>
              </a:solidFill>
              <a:latin typeface="Calibri"/>
              <a:ea typeface="Calibri"/>
              <a:cs typeface="Calibri"/>
              <a:sym typeface="Calibri"/>
            </a:endParaRPr>
          </a:p>
        </p:txBody>
      </p:sp>
      <p:cxnSp>
        <p:nvCxnSpPr>
          <p:cNvPr id="210" name="Google Shape;210;p20"/>
          <p:cNvCxnSpPr/>
          <p:nvPr/>
        </p:nvCxnSpPr>
        <p:spPr>
          <a:xfrm>
            <a:off x="3549650" y="31870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11" name="Google Shape;211;p20"/>
          <p:cNvCxnSpPr/>
          <p:nvPr/>
        </p:nvCxnSpPr>
        <p:spPr>
          <a:xfrm>
            <a:off x="4487850" y="31870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12" name="Google Shape;212;p20"/>
          <p:cNvSpPr txBox="1"/>
          <p:nvPr/>
        </p:nvSpPr>
        <p:spPr>
          <a:xfrm rot="-5400000">
            <a:off x="4772153"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4</a:t>
            </a:r>
            <a:endParaRPr b="0" i="0" sz="2100" u="none" cap="none" strike="noStrike">
              <a:solidFill>
                <a:schemeClr val="dk1"/>
              </a:solidFill>
              <a:latin typeface="Calibri"/>
              <a:ea typeface="Calibri"/>
              <a:cs typeface="Calibri"/>
              <a:sym typeface="Calibri"/>
            </a:endParaRPr>
          </a:p>
        </p:txBody>
      </p:sp>
      <p:sp>
        <p:nvSpPr>
          <p:cNvPr id="213" name="Google Shape;213;p20"/>
          <p:cNvSpPr txBox="1"/>
          <p:nvPr/>
        </p:nvSpPr>
        <p:spPr>
          <a:xfrm rot="-5400000">
            <a:off x="6326621"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17</a:t>
            </a:r>
            <a:endParaRPr b="0" i="0" sz="2100" u="none" cap="none" strike="noStrike">
              <a:solidFill>
                <a:schemeClr val="dk1"/>
              </a:solidFill>
              <a:latin typeface="Calibri"/>
              <a:ea typeface="Calibri"/>
              <a:cs typeface="Calibri"/>
              <a:sym typeface="Calibri"/>
            </a:endParaRPr>
          </a:p>
        </p:txBody>
      </p:sp>
      <p:cxnSp>
        <p:nvCxnSpPr>
          <p:cNvPr id="214" name="Google Shape;214;p20"/>
          <p:cNvCxnSpPr/>
          <p:nvPr/>
        </p:nvCxnSpPr>
        <p:spPr>
          <a:xfrm>
            <a:off x="5426050" y="31870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15" name="Google Shape;215;p20"/>
          <p:cNvSpPr txBox="1"/>
          <p:nvPr/>
        </p:nvSpPr>
        <p:spPr>
          <a:xfrm>
            <a:off x="6518325" y="2706625"/>
            <a:ext cx="661200" cy="4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pt-BR"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cxnSp>
        <p:nvCxnSpPr>
          <p:cNvPr id="216" name="Google Shape;216;p20"/>
          <p:cNvCxnSpPr/>
          <p:nvPr/>
        </p:nvCxnSpPr>
        <p:spPr>
          <a:xfrm>
            <a:off x="6364250" y="31948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17" name="Google Shape;217;p20"/>
          <p:cNvCxnSpPr/>
          <p:nvPr/>
        </p:nvCxnSpPr>
        <p:spPr>
          <a:xfrm>
            <a:off x="6949425" y="31948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18" name="Google Shape;218;p20"/>
          <p:cNvSpPr txBox="1"/>
          <p:nvPr/>
        </p:nvSpPr>
        <p:spPr>
          <a:xfrm rot="-5400000">
            <a:off x="7142500" y="2933950"/>
            <a:ext cx="2445000" cy="5295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Conv. Layer(s)</a:t>
            </a:r>
            <a:endParaRPr b="0" i="0" sz="2100" u="none" cap="none" strike="noStrike">
              <a:solidFill>
                <a:schemeClr val="dk1"/>
              </a:solidFill>
              <a:latin typeface="Calibri"/>
              <a:ea typeface="Calibri"/>
              <a:cs typeface="Calibri"/>
              <a:sym typeface="Calibri"/>
            </a:endParaRPr>
          </a:p>
        </p:txBody>
      </p:sp>
      <p:cxnSp>
        <p:nvCxnSpPr>
          <p:cNvPr id="219" name="Google Shape;219;p20"/>
          <p:cNvCxnSpPr/>
          <p:nvPr/>
        </p:nvCxnSpPr>
        <p:spPr>
          <a:xfrm>
            <a:off x="7918725" y="31948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20" name="Google Shape;220;p20"/>
          <p:cNvCxnSpPr/>
          <p:nvPr/>
        </p:nvCxnSpPr>
        <p:spPr>
          <a:xfrm>
            <a:off x="8629750" y="31948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21" name="Google Shape;221;p20"/>
          <p:cNvSpPr txBox="1"/>
          <p:nvPr/>
        </p:nvSpPr>
        <p:spPr>
          <a:xfrm rot="-5400000">
            <a:off x="8035121" y="2829100"/>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sp>
        <p:nvSpPr>
          <p:cNvPr id="222" name="Google Shape;222;p20"/>
          <p:cNvSpPr txBox="1"/>
          <p:nvPr/>
        </p:nvSpPr>
        <p:spPr>
          <a:xfrm rot="-5400000">
            <a:off x="8851000" y="2933950"/>
            <a:ext cx="2445000" cy="529500"/>
          </a:xfrm>
          <a:prstGeom prst="rect">
            <a:avLst/>
          </a:prstGeom>
          <a:solidFill>
            <a:srgbClr val="0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Softmax</a:t>
            </a:r>
            <a:endParaRPr b="0" i="0" sz="2100" u="none" cap="none" strike="noStrike">
              <a:solidFill>
                <a:schemeClr val="dk1"/>
              </a:solidFill>
              <a:latin typeface="Calibri"/>
              <a:ea typeface="Calibri"/>
              <a:cs typeface="Calibri"/>
              <a:sym typeface="Calibri"/>
            </a:endParaRPr>
          </a:p>
        </p:txBody>
      </p:sp>
      <p:cxnSp>
        <p:nvCxnSpPr>
          <p:cNvPr id="223" name="Google Shape;223;p20"/>
          <p:cNvCxnSpPr/>
          <p:nvPr/>
        </p:nvCxnSpPr>
        <p:spPr>
          <a:xfrm>
            <a:off x="9627225" y="31948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24" name="Google Shape;224;p20"/>
          <p:cNvCxnSpPr/>
          <p:nvPr/>
        </p:nvCxnSpPr>
        <p:spPr>
          <a:xfrm>
            <a:off x="10338250" y="31948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25" name="Google Shape;225;p20"/>
          <p:cNvSpPr txBox="1"/>
          <p:nvPr/>
        </p:nvSpPr>
        <p:spPr>
          <a:xfrm>
            <a:off x="10624700" y="2638000"/>
            <a:ext cx="1390500" cy="1267800"/>
          </a:xfrm>
          <a:prstGeom prst="rect">
            <a:avLst/>
          </a:prstGeom>
          <a:solidFill>
            <a:srgbClr val="EA999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alibri"/>
                <a:ea typeface="Calibri"/>
                <a:cs typeface="Calibri"/>
                <a:sym typeface="Calibri"/>
              </a:rPr>
              <a:t>Class predictions for image</a:t>
            </a:r>
            <a:endParaRPr b="1" i="0" sz="2000" u="none" cap="none" strike="noStrike">
              <a:solidFill>
                <a:schemeClr val="dk1"/>
              </a:solidFill>
              <a:latin typeface="Calibri"/>
              <a:ea typeface="Calibri"/>
              <a:cs typeface="Calibri"/>
              <a:sym typeface="Calibri"/>
            </a:endParaRPr>
          </a:p>
        </p:txBody>
      </p:sp>
      <p:pic>
        <p:nvPicPr>
          <p:cNvPr id="226" name="Google Shape;226;p20"/>
          <p:cNvPicPr preferRelativeResize="0"/>
          <p:nvPr/>
        </p:nvPicPr>
        <p:blipFill rotWithShape="1">
          <a:blip r:embed="rId3">
            <a:alphaModFix/>
          </a:blip>
          <a:srcRect b="0" l="0" r="0" t="0"/>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2"/>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Dependências bibliotecas e arquivos:</a:t>
            </a:r>
            <a:endParaRPr/>
          </a:p>
          <a:p>
            <a:pPr indent="0" lvl="0" marL="0" rtl="0" algn="l">
              <a:lnSpc>
                <a:spcPct val="90000"/>
              </a:lnSpc>
              <a:spcBef>
                <a:spcPts val="1000"/>
              </a:spcBef>
              <a:spcAft>
                <a:spcPts val="0"/>
              </a:spcAft>
              <a:buClr>
                <a:schemeClr val="dk1"/>
              </a:buClr>
              <a:buSzPts val="2000"/>
              <a:buNone/>
            </a:pPr>
            <a:r>
              <a:rPr b="1" i="1" lang="pt-BR" sz="2000"/>
              <a:t>WEIGHTS_PREFIX = os.environ.get('WEIGHTS_PREFIX', os.getcwd())</a:t>
            </a:r>
            <a:endParaRPr/>
          </a:p>
          <a:p>
            <a:pPr indent="0" lvl="0" marL="0" rtl="0" algn="just">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882" name="Google Shape;882;p92"/>
          <p:cNvPicPr preferRelativeResize="0"/>
          <p:nvPr/>
        </p:nvPicPr>
        <p:blipFill rotWithShape="1">
          <a:blip r:embed="rId3">
            <a:alphaModFix/>
          </a:blip>
          <a:srcRect b="0" l="0" r="0" t="0"/>
          <a:stretch/>
        </p:blipFill>
        <p:spPr>
          <a:xfrm>
            <a:off x="838200" y="3746181"/>
            <a:ext cx="5820587" cy="2295845"/>
          </a:xfrm>
          <a:prstGeom prst="rect">
            <a:avLst/>
          </a:prstGeom>
          <a:noFill/>
          <a:ln>
            <a:noFill/>
          </a:ln>
        </p:spPr>
      </p:pic>
      <p:sp>
        <p:nvSpPr>
          <p:cNvPr id="883" name="Google Shape;883;p92"/>
          <p:cNvSpPr txBox="1"/>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pt-BR" sz="4400" u="none" cap="none" strike="noStrike">
                <a:solidFill>
                  <a:schemeClr val="dk1"/>
                </a:solidFill>
                <a:latin typeface="Calibri"/>
                <a:ea typeface="Calibri"/>
                <a:cs typeface="Calibri"/>
                <a:sym typeface="Calibri"/>
              </a:rPr>
              <a:t>Detalhamento do código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890" name="Google Shape;890;p93"/>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Dependências bibliotecas e arquivos:</a:t>
            </a:r>
            <a:endParaRPr/>
          </a:p>
          <a:p>
            <a:pPr indent="0" lvl="0" marL="0" rtl="0" algn="just">
              <a:lnSpc>
                <a:spcPct val="90000"/>
              </a:lnSpc>
              <a:spcBef>
                <a:spcPts val="1000"/>
              </a:spcBef>
              <a:spcAft>
                <a:spcPts val="0"/>
              </a:spcAft>
              <a:buClr>
                <a:schemeClr val="dk1"/>
              </a:buClr>
              <a:buSzPts val="2000"/>
              <a:buNone/>
            </a:pPr>
            <a:r>
              <a:rPr b="1" i="1" lang="pt-BR" sz="2000"/>
              <a:t>WEIGHTS_PREFIX = os.environ.get('WEIGHTS_PREFIX', os.getcwd())</a:t>
            </a:r>
            <a:endParaRPr/>
          </a:p>
          <a:p>
            <a:pPr indent="0" lvl="0" marL="0" rtl="0" algn="just">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p:txBody>
      </p:sp>
      <p:pic>
        <p:nvPicPr>
          <p:cNvPr id="891" name="Google Shape;891;p93"/>
          <p:cNvPicPr preferRelativeResize="0"/>
          <p:nvPr/>
        </p:nvPicPr>
        <p:blipFill rotWithShape="1">
          <a:blip r:embed="rId3">
            <a:alphaModFix/>
          </a:blip>
          <a:srcRect b="0" l="0" r="0" t="0"/>
          <a:stretch/>
        </p:blipFill>
        <p:spPr>
          <a:xfrm>
            <a:off x="838200" y="3855759"/>
            <a:ext cx="4882116" cy="2186267"/>
          </a:xfrm>
          <a:prstGeom prst="rect">
            <a:avLst/>
          </a:prstGeom>
          <a:noFill/>
          <a:ln>
            <a:noFill/>
          </a:ln>
        </p:spPr>
      </p:pic>
      <p:pic>
        <p:nvPicPr>
          <p:cNvPr id="892" name="Google Shape;892;p93"/>
          <p:cNvPicPr preferRelativeResize="0"/>
          <p:nvPr/>
        </p:nvPicPr>
        <p:blipFill rotWithShape="1">
          <a:blip r:embed="rId4">
            <a:alphaModFix/>
          </a:blip>
          <a:srcRect b="0" l="0" r="0" t="0"/>
          <a:stretch/>
        </p:blipFill>
        <p:spPr>
          <a:xfrm>
            <a:off x="6167773" y="3855758"/>
            <a:ext cx="5186027" cy="218626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899" name="Google Shape;899;p94"/>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Construção do modelo (build model):</a:t>
            </a:r>
            <a:endParaRPr/>
          </a:p>
          <a:p>
            <a:pPr indent="-228631" lvl="0" marL="228600" rtl="0" algn="l">
              <a:lnSpc>
                <a:spcPct val="90000"/>
              </a:lnSpc>
              <a:spcBef>
                <a:spcPts val="1000"/>
              </a:spcBef>
              <a:spcAft>
                <a:spcPts val="0"/>
              </a:spcAft>
              <a:buClr>
                <a:schemeClr val="dk1"/>
              </a:buClr>
              <a:buSzPct val="100000"/>
              <a:buChar char="•"/>
            </a:pPr>
            <a:r>
              <a:rPr b="1" i="1" lang="pt-BR" sz="1900"/>
              <a:t>def build_model(input_shape: tuple, weights: str, alpha: float, num_classes: int) -&gt; tf.keras.Model:</a:t>
            </a:r>
            <a:endParaRPr/>
          </a:p>
          <a:p>
            <a:pPr indent="0" lvl="0" marL="0" rtl="0" algn="just">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indent="-228631" lvl="0" marL="228600" rtl="0" algn="l">
              <a:lnSpc>
                <a:spcPct val="90000"/>
              </a:lnSpc>
              <a:spcBef>
                <a:spcPts val="1000"/>
              </a:spcBef>
              <a:spcAft>
                <a:spcPts val="0"/>
              </a:spcAft>
              <a:buClr>
                <a:schemeClr val="dk1"/>
              </a:buClr>
              <a:buSzPct val="100000"/>
              <a:buChar char="•"/>
            </a:pPr>
            <a:r>
              <a:rPr b="1" i="1" lang="pt-BR" sz="1900"/>
              <a:t>mobile_net_v2 = MobileNetV2(input_shape=input_shape, weights=weights, alpha=alpha, include_top=True)</a:t>
            </a:r>
            <a:endParaRPr/>
          </a:p>
          <a:p>
            <a:pPr indent="0" lvl="0" marL="0" rtl="0" algn="just">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indent="-228631" lvl="0" marL="228600" rtl="0" algn="l">
              <a:lnSpc>
                <a:spcPct val="90000"/>
              </a:lnSpc>
              <a:spcBef>
                <a:spcPts val="1000"/>
              </a:spcBef>
              <a:spcAft>
                <a:spcPts val="0"/>
              </a:spcAft>
              <a:buClr>
                <a:schemeClr val="dk1"/>
              </a:buClr>
              <a:buSzPct val="100000"/>
              <a:buChar char="•"/>
            </a:pPr>
            <a:r>
              <a:rPr b="1" i="1" lang="pt-BR" sz="1900"/>
              <a:t>for layer in mobile_net_v2.layers:</a:t>
            </a:r>
            <a:endParaRPr/>
          </a:p>
          <a:p>
            <a:pPr indent="0" lvl="0" marL="0" rtl="0" algn="l">
              <a:lnSpc>
                <a:spcPct val="90000"/>
              </a:lnSpc>
              <a:spcBef>
                <a:spcPts val="1000"/>
              </a:spcBef>
              <a:spcAft>
                <a:spcPts val="0"/>
              </a:spcAft>
              <a:buClr>
                <a:schemeClr val="dk1"/>
              </a:buClr>
              <a:buSzPct val="100000"/>
              <a:buNone/>
            </a:pPr>
            <a:r>
              <a:rPr b="1" i="1" lang="pt-BR" sz="1900"/>
              <a:t>	if type(layer) == BatchNormalization:</a:t>
            </a:r>
            <a:endParaRPr/>
          </a:p>
          <a:p>
            <a:pPr indent="0" lvl="0" marL="0" rtl="0" algn="l">
              <a:lnSpc>
                <a:spcPct val="90000"/>
              </a:lnSpc>
              <a:spcBef>
                <a:spcPts val="1000"/>
              </a:spcBef>
              <a:spcAft>
                <a:spcPts val="0"/>
              </a:spcAft>
              <a:buClr>
                <a:schemeClr val="dk1"/>
              </a:buClr>
              <a:buSzPct val="100000"/>
              <a:buNone/>
            </a:pPr>
            <a:r>
              <a:rPr b="1" i="1" lang="pt-BR" sz="1900"/>
              <a:t>		  layer.momentum = 0.9</a:t>
            </a:r>
            <a:endParaRPr/>
          </a:p>
          <a:p>
            <a:pPr indent="0" lvl="0" marL="0" rtl="0" algn="just">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indent="-117030" lvl="0" marL="228600" rtl="0" algn="l">
              <a:lnSpc>
                <a:spcPct val="90000"/>
              </a:lnSpc>
              <a:spcBef>
                <a:spcPts val="1000"/>
              </a:spcBef>
              <a:spcAft>
                <a:spcPts val="0"/>
              </a:spcAft>
              <a:buClr>
                <a:schemeClr val="dk1"/>
              </a:buClr>
              <a:buSzPct val="100000"/>
              <a:buNone/>
            </a:pPr>
            <a:r>
              <a:t/>
            </a:r>
            <a:endParaRPr sz="1900"/>
          </a:p>
          <a:p>
            <a:pPr indent="0" lvl="0" marL="0" rtl="0" algn="l">
              <a:lnSpc>
                <a:spcPct val="90000"/>
              </a:lnSpc>
              <a:spcBef>
                <a:spcPts val="1000"/>
              </a:spcBef>
              <a:spcAft>
                <a:spcPts val="0"/>
              </a:spcAft>
              <a:buClr>
                <a:schemeClr val="dk1"/>
              </a:buClr>
              <a:buSzPct val="100000"/>
              <a:buNone/>
            </a:pPr>
            <a:r>
              <a:t/>
            </a:r>
            <a:endParaRPr sz="20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906" name="Google Shape;906;p95"/>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Construção do modelo (build model):</a:t>
            </a:r>
            <a:endParaRPr/>
          </a:p>
          <a:p>
            <a:pPr indent="-228631" lvl="0" marL="228600" rtl="0" algn="l">
              <a:lnSpc>
                <a:spcPct val="90000"/>
              </a:lnSpc>
              <a:spcBef>
                <a:spcPts val="1000"/>
              </a:spcBef>
              <a:spcAft>
                <a:spcPts val="0"/>
              </a:spcAft>
              <a:buClr>
                <a:schemeClr val="dk1"/>
              </a:buClr>
              <a:buSzPct val="100000"/>
              <a:buChar char="•"/>
            </a:pPr>
            <a:r>
              <a:rPr b="1" i="1" lang="pt-BR" sz="1900"/>
              <a:t>cut_point = mobile_net_v2.get_layer('block_6_expand_relu’) </a:t>
            </a:r>
            <a:endParaRPr/>
          </a:p>
          <a:p>
            <a:pPr indent="0" lvl="0" marL="0" rtl="0" algn="just">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indent="-228631" lvl="0" marL="228600" rtl="0" algn="l">
              <a:lnSpc>
                <a:spcPct val="90000"/>
              </a:lnSpc>
              <a:spcBef>
                <a:spcPts val="1000"/>
              </a:spcBef>
              <a:spcAft>
                <a:spcPts val="0"/>
              </a:spcAft>
              <a:buClr>
                <a:schemeClr val="dk1"/>
              </a:buClr>
              <a:buSzPct val="100000"/>
              <a:buChar char="•"/>
            </a:pPr>
            <a:r>
              <a:rPr b="1" i="1" lang="pt-BR" sz="1900"/>
              <a:t>model = Conv2D(filters=32, kernel_size=1, strides=1, activation='relu', name='head')(cut_point.output) </a:t>
            </a:r>
            <a:endParaRPr/>
          </a:p>
          <a:p>
            <a:pPr indent="0" lvl="0" marL="0" rtl="0" algn="just">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indent="-228631" lvl="0" marL="228600" rtl="0" algn="l">
              <a:lnSpc>
                <a:spcPct val="90000"/>
              </a:lnSpc>
              <a:spcBef>
                <a:spcPts val="1000"/>
              </a:spcBef>
              <a:spcAft>
                <a:spcPts val="0"/>
              </a:spcAft>
              <a:buClr>
                <a:schemeClr val="dk1"/>
              </a:buClr>
              <a:buSzPct val="100000"/>
              <a:buChar char="•"/>
            </a:pPr>
            <a:r>
              <a:rPr b="1" i="1" lang="pt-BR" sz="1900"/>
              <a:t>logits = Conv2D(filters=num_classes, kernel_size=1, strides=1, activation=None, name='logits')(model)</a:t>
            </a:r>
            <a:endParaRPr/>
          </a:p>
          <a:p>
            <a:pPr indent="0" lvl="0" marL="0" rtl="0" algn="just">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indent="-228631" lvl="0" marL="228600" rtl="0" algn="l">
              <a:lnSpc>
                <a:spcPct val="90000"/>
              </a:lnSpc>
              <a:spcBef>
                <a:spcPts val="1000"/>
              </a:spcBef>
              <a:spcAft>
                <a:spcPts val="0"/>
              </a:spcAft>
              <a:buClr>
                <a:schemeClr val="dk1"/>
              </a:buClr>
              <a:buSzPct val="100000"/>
              <a:buChar char="•"/>
            </a:pPr>
            <a:r>
              <a:rPr b="1" i="1" lang="pt-BR" sz="1900"/>
              <a:t>return Model(inputs=mobile_net_v2.input, outputs=logits)</a:t>
            </a:r>
            <a:endParaRPr/>
          </a:p>
          <a:p>
            <a:pPr indent="0" lvl="0" marL="0" rtl="0" algn="just">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indent="-117030" lvl="0" marL="228600" rtl="0" algn="l">
              <a:lnSpc>
                <a:spcPct val="90000"/>
              </a:lnSpc>
              <a:spcBef>
                <a:spcPts val="1000"/>
              </a:spcBef>
              <a:spcAft>
                <a:spcPts val="0"/>
              </a:spcAft>
              <a:buClr>
                <a:schemeClr val="dk1"/>
              </a:buClr>
              <a:buSzPct val="100000"/>
              <a:buNone/>
            </a:pPr>
            <a:r>
              <a:t/>
            </a:r>
            <a:endParaRPr sz="1900"/>
          </a:p>
          <a:p>
            <a:pPr indent="0" lvl="0" marL="0" rtl="0" algn="l">
              <a:lnSpc>
                <a:spcPct val="90000"/>
              </a:lnSpc>
              <a:spcBef>
                <a:spcPts val="1000"/>
              </a:spcBef>
              <a:spcAft>
                <a:spcPts val="0"/>
              </a:spcAft>
              <a:buClr>
                <a:schemeClr val="dk1"/>
              </a:buClr>
              <a:buSzPct val="100000"/>
              <a:buNone/>
            </a:pPr>
            <a:r>
              <a:t/>
            </a:r>
            <a:endParaRPr sz="2000"/>
          </a:p>
        </p:txBody>
      </p:sp>
      <p:sp>
        <p:nvSpPr>
          <p:cNvPr id="907" name="Google Shape;907;p95"/>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08" name="Google Shape;908;p95"/>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915" name="Google Shape;915;p96"/>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Construção do modelo (build model):</a:t>
            </a:r>
            <a:endParaRPr/>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1900"/>
              <a:buNone/>
            </a:pPr>
            <a:r>
              <a:rPr b="1" lang="pt-BR" sz="1900"/>
              <a:t>(B, H, W, C): </a:t>
            </a:r>
            <a:r>
              <a:rPr lang="pt-BR" sz="1900"/>
              <a:t>Esta é a forma do tensor de entrada para o modelo. B é o tamanho do lote, H é a altura da imagem, W é a largura da imagem e C é o número de canais da imagem.</a:t>
            </a:r>
            <a:endParaRPr/>
          </a:p>
          <a:p>
            <a:pPr indent="0" lvl="0" marL="0" rtl="0" algn="l">
              <a:lnSpc>
                <a:spcPct val="90000"/>
              </a:lnSpc>
              <a:spcBef>
                <a:spcPts val="1000"/>
              </a:spcBef>
              <a:spcAft>
                <a:spcPts val="0"/>
              </a:spcAft>
              <a:buClr>
                <a:schemeClr val="dk1"/>
              </a:buClr>
              <a:buSzPts val="1900"/>
              <a:buNone/>
            </a:pPr>
            <a:r>
              <a:rPr b="1" lang="pt-BR" sz="1900"/>
              <a:t>(B, H//8, W//8, num_classes): </a:t>
            </a:r>
            <a:r>
              <a:rPr lang="pt-BR" sz="1900"/>
              <a:t>Esta é a forma do tensor de saída do modelo. O modelo reduz a altura e a largura da imagem por um fator de 8.</a:t>
            </a:r>
            <a:endParaRPr/>
          </a:p>
          <a:p>
            <a:pPr indent="0" lvl="0" marL="0" rtl="0" algn="l">
              <a:lnSpc>
                <a:spcPct val="90000"/>
              </a:lnSpc>
              <a:spcBef>
                <a:spcPts val="1000"/>
              </a:spcBef>
              <a:spcAft>
                <a:spcPts val="0"/>
              </a:spcAft>
              <a:buClr>
                <a:schemeClr val="dk1"/>
              </a:buClr>
              <a:buSzPts val="1900"/>
              <a:buNone/>
            </a:pPr>
            <a:r>
              <a:rPr b="1" lang="pt-BR" sz="1900"/>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indent="0" lvl="0" marL="0" rtl="0" algn="l">
              <a:lnSpc>
                <a:spcPct val="90000"/>
              </a:lnSpc>
              <a:spcBef>
                <a:spcPts val="1000"/>
              </a:spcBef>
              <a:spcAft>
                <a:spcPts val="0"/>
              </a:spcAft>
              <a:buClr>
                <a:schemeClr val="dk1"/>
              </a:buClr>
              <a:buSzPts val="2000"/>
              <a:buNone/>
            </a:pPr>
            <a:r>
              <a:t/>
            </a:r>
            <a:endParaRPr sz="2000"/>
          </a:p>
        </p:txBody>
      </p:sp>
      <p:sp>
        <p:nvSpPr>
          <p:cNvPr id="916" name="Google Shape;916;p96"/>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17" name="Google Shape;917;p96"/>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924" name="Google Shape;924;p97"/>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pt-BR"/>
              <a:t>Treinamento do modelo (train model):</a:t>
            </a:r>
            <a:endParaRPr/>
          </a:p>
          <a:p>
            <a:pPr indent="-228600" lvl="0" marL="228600" rtl="0" algn="l">
              <a:lnSpc>
                <a:spcPct val="90000"/>
              </a:lnSpc>
              <a:spcBef>
                <a:spcPts val="1000"/>
              </a:spcBef>
              <a:spcAft>
                <a:spcPts val="0"/>
              </a:spcAft>
              <a:buClr>
                <a:schemeClr val="dk1"/>
              </a:buClr>
              <a:buSzPts val="1600"/>
              <a:buChar char="•"/>
            </a:pPr>
            <a:r>
              <a:rPr lang="pt-BR" sz="1600"/>
              <a:t>def train(num_classes: int, learning_rate: float, num_epochs: int,</a:t>
            </a:r>
            <a:endParaRPr/>
          </a:p>
          <a:p>
            <a:pPr indent="0" lvl="0" marL="0" rtl="0" algn="l">
              <a:lnSpc>
                <a:spcPct val="90000"/>
              </a:lnSpc>
              <a:spcBef>
                <a:spcPts val="1000"/>
              </a:spcBef>
              <a:spcAft>
                <a:spcPts val="0"/>
              </a:spcAft>
              <a:buClr>
                <a:schemeClr val="dk1"/>
              </a:buClr>
              <a:buSzPts val="1600"/>
              <a:buNone/>
            </a:pPr>
            <a:r>
              <a:rPr lang="pt-BR" sz="1600"/>
              <a:t>          alpha: float, object_weight: float,</a:t>
            </a:r>
            <a:endParaRPr/>
          </a:p>
          <a:p>
            <a:pPr indent="0" lvl="0" marL="0" rtl="0" algn="l">
              <a:lnSpc>
                <a:spcPct val="90000"/>
              </a:lnSpc>
              <a:spcBef>
                <a:spcPts val="1000"/>
              </a:spcBef>
              <a:spcAft>
                <a:spcPts val="0"/>
              </a:spcAft>
              <a:buClr>
                <a:schemeClr val="dk1"/>
              </a:buClr>
              <a:buSzPts val="1600"/>
              <a:buNone/>
            </a:pPr>
            <a:r>
              <a:rPr lang="pt-BR" sz="1600"/>
              <a:t>          train_dataset: tf.data.Dataset,</a:t>
            </a:r>
            <a:endParaRPr/>
          </a:p>
          <a:p>
            <a:pPr indent="0" lvl="0" marL="0" rtl="0" algn="l">
              <a:lnSpc>
                <a:spcPct val="90000"/>
              </a:lnSpc>
              <a:spcBef>
                <a:spcPts val="1000"/>
              </a:spcBef>
              <a:spcAft>
                <a:spcPts val="0"/>
              </a:spcAft>
              <a:buClr>
                <a:schemeClr val="dk1"/>
              </a:buClr>
              <a:buSzPts val="1600"/>
              <a:buNone/>
            </a:pPr>
            <a:r>
              <a:rPr lang="pt-BR" sz="1600"/>
              <a:t>          validation_dataset: tf.data.Dataset,</a:t>
            </a:r>
            <a:endParaRPr/>
          </a:p>
          <a:p>
            <a:pPr indent="0" lvl="0" marL="0" rtl="0" algn="l">
              <a:lnSpc>
                <a:spcPct val="90000"/>
              </a:lnSpc>
              <a:spcBef>
                <a:spcPts val="1000"/>
              </a:spcBef>
              <a:spcAft>
                <a:spcPts val="0"/>
              </a:spcAft>
              <a:buClr>
                <a:schemeClr val="dk1"/>
              </a:buClr>
              <a:buSzPts val="1600"/>
              <a:buNone/>
            </a:pPr>
            <a:r>
              <a:rPr lang="pt-BR" sz="1600"/>
              <a:t>          best_model_path: str,</a:t>
            </a:r>
            <a:endParaRPr/>
          </a:p>
          <a:p>
            <a:pPr indent="0" lvl="0" marL="0" rtl="0" algn="l">
              <a:lnSpc>
                <a:spcPct val="90000"/>
              </a:lnSpc>
              <a:spcBef>
                <a:spcPts val="1000"/>
              </a:spcBef>
              <a:spcAft>
                <a:spcPts val="0"/>
              </a:spcAft>
              <a:buClr>
                <a:schemeClr val="dk1"/>
              </a:buClr>
              <a:buSzPts val="1600"/>
              <a:buNone/>
            </a:pPr>
            <a:r>
              <a:rPr lang="pt-BR" sz="1600"/>
              <a:t>          input_shape: tuple,</a:t>
            </a:r>
            <a:endParaRPr/>
          </a:p>
          <a:p>
            <a:pPr indent="0" lvl="0" marL="0" rtl="0" algn="l">
              <a:lnSpc>
                <a:spcPct val="90000"/>
              </a:lnSpc>
              <a:spcBef>
                <a:spcPts val="1000"/>
              </a:spcBef>
              <a:spcAft>
                <a:spcPts val="0"/>
              </a:spcAft>
              <a:buClr>
                <a:schemeClr val="dk1"/>
              </a:buClr>
              <a:buSzPts val="1600"/>
              <a:buNone/>
            </a:pPr>
            <a:r>
              <a:rPr lang="pt-BR" sz="1600"/>
              <a:t>          batch_size: int,</a:t>
            </a:r>
            <a:endParaRPr/>
          </a:p>
          <a:p>
            <a:pPr indent="0" lvl="0" marL="0" rtl="0" algn="l">
              <a:lnSpc>
                <a:spcPct val="90000"/>
              </a:lnSpc>
              <a:spcBef>
                <a:spcPts val="1000"/>
              </a:spcBef>
              <a:spcAft>
                <a:spcPts val="0"/>
              </a:spcAft>
              <a:buClr>
                <a:schemeClr val="dk1"/>
              </a:buClr>
              <a:buSzPts val="1600"/>
              <a:buNone/>
            </a:pPr>
            <a:r>
              <a:rPr lang="pt-BR" sz="1600"/>
              <a:t>          use_velo: bool = False,</a:t>
            </a:r>
            <a:endParaRPr/>
          </a:p>
          <a:p>
            <a:pPr indent="0" lvl="0" marL="0" rtl="0" algn="l">
              <a:lnSpc>
                <a:spcPct val="90000"/>
              </a:lnSpc>
              <a:spcBef>
                <a:spcPts val="1000"/>
              </a:spcBef>
              <a:spcAft>
                <a:spcPts val="0"/>
              </a:spcAft>
              <a:buClr>
                <a:schemeClr val="dk1"/>
              </a:buClr>
              <a:buSzPts val="1600"/>
              <a:buNone/>
            </a:pPr>
            <a:r>
              <a:rPr lang="pt-BR" sz="1600"/>
              <a:t>        ensure_determinism: bool = False) -&gt; tf.keras.Model:</a:t>
            </a:r>
            <a:endParaRPr/>
          </a:p>
          <a:p>
            <a:pPr indent="0" lvl="0" marL="0" rtl="0" algn="just">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indent="-50800" lvl="0" marL="22860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000"/>
              <a:buNone/>
            </a:pPr>
            <a:r>
              <a:t/>
            </a:r>
            <a:endParaRPr sz="2000"/>
          </a:p>
        </p:txBody>
      </p:sp>
      <p:sp>
        <p:nvSpPr>
          <p:cNvPr id="925" name="Google Shape;925;p97"/>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26" name="Google Shape;926;p97"/>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933" name="Google Shape;933;p9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228600" lvl="0" marL="228600" rtl="0" algn="l">
              <a:lnSpc>
                <a:spcPct val="90000"/>
              </a:lnSpc>
              <a:spcBef>
                <a:spcPts val="1000"/>
              </a:spcBef>
              <a:spcAft>
                <a:spcPts val="0"/>
              </a:spcAft>
              <a:buClr>
                <a:schemeClr val="dk1"/>
              </a:buClr>
              <a:buSzPct val="100000"/>
              <a:buChar char="•"/>
            </a:pPr>
            <a:r>
              <a:rPr b="1" i="1" lang="pt-BR" sz="2000"/>
              <a:t>num_classes_with_background = num_classes + 1</a:t>
            </a:r>
            <a:endParaRPr/>
          </a:p>
          <a:p>
            <a:pPr indent="0" lvl="0" marL="0" rtl="0" algn="l">
              <a:lnSpc>
                <a:spcPct val="90000"/>
              </a:lnSpc>
              <a:spcBef>
                <a:spcPts val="1000"/>
              </a:spcBef>
              <a:spcAft>
                <a:spcPts val="0"/>
              </a:spcAft>
              <a:buClr>
                <a:schemeClr val="dk1"/>
              </a:buClr>
              <a:buSzPct val="100000"/>
              <a:buNone/>
            </a:pPr>
            <a:r>
              <a:rPr lang="pt-BR" sz="1800"/>
              <a:t>Esta linha adiciona 1 ao número de classes para contabilizar a classe de fundo.</a:t>
            </a:r>
            <a:endParaRPr/>
          </a:p>
          <a:p>
            <a:pPr indent="-228600" lvl="0" marL="228600" rtl="0" algn="l">
              <a:lnSpc>
                <a:spcPct val="90000"/>
              </a:lnSpc>
              <a:spcBef>
                <a:spcPts val="1000"/>
              </a:spcBef>
              <a:spcAft>
                <a:spcPts val="0"/>
              </a:spcAft>
              <a:buClr>
                <a:schemeClr val="dk1"/>
              </a:buClr>
              <a:buSzPct val="100000"/>
              <a:buChar char="•"/>
            </a:pPr>
            <a:r>
              <a:rPr b="1" i="1" lang="pt-BR" sz="2000"/>
              <a:t>weights = get_or_download_pretrained_weights(WEIGHTS_PREFIX, input_num_channels, alpha, allowed_combinations)</a:t>
            </a:r>
            <a:endParaRPr/>
          </a:p>
          <a:p>
            <a:pPr indent="0" lvl="0" marL="0" rtl="0" algn="l">
              <a:lnSpc>
                <a:spcPct val="90000"/>
              </a:lnSpc>
              <a:spcBef>
                <a:spcPts val="1000"/>
              </a:spcBef>
              <a:spcAft>
                <a:spcPts val="0"/>
              </a:spcAft>
              <a:buClr>
                <a:schemeClr val="dk1"/>
              </a:buClr>
              <a:buSzPct val="100000"/>
              <a:buNone/>
            </a:pPr>
            <a:r>
              <a:rPr lang="pt-BR" sz="1800"/>
              <a:t>Esta linha obtém ou baixa os pesos pré-treinados para o modelo.</a:t>
            </a:r>
            <a:endParaRPr/>
          </a:p>
          <a:p>
            <a:pPr indent="-228600" lvl="0" marL="228600" rtl="0" algn="l">
              <a:lnSpc>
                <a:spcPct val="90000"/>
              </a:lnSpc>
              <a:spcBef>
                <a:spcPts val="1000"/>
              </a:spcBef>
              <a:spcAft>
                <a:spcPts val="0"/>
              </a:spcAft>
              <a:buClr>
                <a:schemeClr val="dk1"/>
              </a:buClr>
              <a:buSzPct val="100000"/>
              <a:buChar char="•"/>
            </a:pPr>
            <a:r>
              <a:rPr b="1" i="1" lang="pt-BR" sz="2000"/>
              <a:t>model = build_model(</a:t>
            </a:r>
            <a:endParaRPr/>
          </a:p>
          <a:p>
            <a:pPr indent="0" lvl="0" marL="0" rtl="0" algn="l">
              <a:lnSpc>
                <a:spcPct val="90000"/>
              </a:lnSpc>
              <a:spcBef>
                <a:spcPts val="1000"/>
              </a:spcBef>
              <a:spcAft>
                <a:spcPts val="0"/>
              </a:spcAft>
              <a:buClr>
                <a:schemeClr val="dk1"/>
              </a:buClr>
              <a:buSzPct val="100000"/>
              <a:buNone/>
            </a:pPr>
            <a:r>
              <a:rPr b="1" i="1" lang="pt-BR" sz="2000"/>
              <a:t>    input_shape=input_shape,</a:t>
            </a:r>
            <a:endParaRPr/>
          </a:p>
          <a:p>
            <a:pPr indent="0" lvl="0" marL="0" rtl="0" algn="l">
              <a:lnSpc>
                <a:spcPct val="90000"/>
              </a:lnSpc>
              <a:spcBef>
                <a:spcPts val="1000"/>
              </a:spcBef>
              <a:spcAft>
                <a:spcPts val="0"/>
              </a:spcAft>
              <a:buClr>
                <a:schemeClr val="dk1"/>
              </a:buClr>
              <a:buSzPct val="100000"/>
              <a:buNone/>
            </a:pPr>
            <a:r>
              <a:rPr b="1" i="1" lang="pt-BR" sz="2000"/>
              <a:t>    weights=weights,</a:t>
            </a:r>
            <a:endParaRPr/>
          </a:p>
          <a:p>
            <a:pPr indent="0" lvl="0" marL="0" rtl="0" algn="l">
              <a:lnSpc>
                <a:spcPct val="90000"/>
              </a:lnSpc>
              <a:spcBef>
                <a:spcPts val="1000"/>
              </a:spcBef>
              <a:spcAft>
                <a:spcPts val="0"/>
              </a:spcAft>
              <a:buClr>
                <a:schemeClr val="dk1"/>
              </a:buClr>
              <a:buSzPct val="100000"/>
              <a:buNone/>
            </a:pPr>
            <a:r>
              <a:rPr b="1" i="1" lang="pt-BR" sz="2000"/>
              <a:t>    alpha=alpha,</a:t>
            </a:r>
            <a:endParaRPr/>
          </a:p>
          <a:p>
            <a:pPr indent="0" lvl="0" marL="0" rtl="0" algn="l">
              <a:lnSpc>
                <a:spcPct val="90000"/>
              </a:lnSpc>
              <a:spcBef>
                <a:spcPts val="1000"/>
              </a:spcBef>
              <a:spcAft>
                <a:spcPts val="0"/>
              </a:spcAft>
              <a:buClr>
                <a:schemeClr val="dk1"/>
              </a:buClr>
              <a:buSzPct val="100000"/>
              <a:buNone/>
            </a:pPr>
            <a:r>
              <a:rPr b="1" i="1" lang="pt-BR" sz="2000"/>
              <a:t>    num_classes=num_classes_with_background</a:t>
            </a:r>
            <a:endParaRPr b="1" i="1" sz="2000"/>
          </a:p>
          <a:p>
            <a:pPr indent="0" lvl="0" marL="0" rtl="0" algn="l">
              <a:lnSpc>
                <a:spcPct val="90000"/>
              </a:lnSpc>
              <a:spcBef>
                <a:spcPts val="1000"/>
              </a:spcBef>
              <a:spcAft>
                <a:spcPts val="0"/>
              </a:spcAft>
              <a:buClr>
                <a:schemeClr val="dk1"/>
              </a:buClr>
              <a:buSzPct val="100000"/>
              <a:buNone/>
            </a:pPr>
            <a:r>
              <a:rPr b="1" i="1" lang="pt-BR" sz="2000"/>
              <a:t>)</a:t>
            </a:r>
            <a:endParaRPr/>
          </a:p>
          <a:p>
            <a:pPr indent="0" lvl="0" marL="0" rtl="0" algn="l">
              <a:lnSpc>
                <a:spcPct val="90000"/>
              </a:lnSpc>
              <a:spcBef>
                <a:spcPts val="1000"/>
              </a:spcBef>
              <a:spcAft>
                <a:spcPts val="0"/>
              </a:spcAft>
              <a:buClr>
                <a:schemeClr val="dk1"/>
              </a:buClr>
              <a:buSzPct val="100000"/>
              <a:buNone/>
            </a:pPr>
            <a:r>
              <a:rPr lang="pt-BR" sz="1800"/>
              <a:t>Esta linha constrói o modelo usando a função build_model.</a:t>
            </a:r>
            <a:endParaRPr sz="1800"/>
          </a:p>
          <a:p>
            <a:pPr indent="-228600" lvl="0" marL="228600" rtl="0" algn="l">
              <a:lnSpc>
                <a:spcPct val="90000"/>
              </a:lnSpc>
              <a:spcBef>
                <a:spcPts val="1000"/>
              </a:spcBef>
              <a:spcAft>
                <a:spcPts val="0"/>
              </a:spcAft>
              <a:buClr>
                <a:schemeClr val="dk1"/>
              </a:buClr>
              <a:buSzPct val="100000"/>
              <a:buChar char="•"/>
            </a:pPr>
            <a:r>
              <a:rPr b="1" i="1" lang="pt-BR" sz="2000"/>
              <a:t>weighted_xent = models.construct_weighted_xent_fn(model.output.shape, object_weight)</a:t>
            </a:r>
            <a:endParaRPr/>
          </a:p>
          <a:p>
            <a:pPr indent="0" lvl="0" marL="0" rtl="0" algn="l">
              <a:lnSpc>
                <a:spcPct val="90000"/>
              </a:lnSpc>
              <a:spcBef>
                <a:spcPts val="1000"/>
              </a:spcBef>
              <a:spcAft>
                <a:spcPts val="0"/>
              </a:spcAft>
              <a:buClr>
                <a:schemeClr val="dk1"/>
              </a:buClr>
              <a:buSzPct val="100000"/>
              <a:buNone/>
            </a:pPr>
            <a:r>
              <a:rPr lang="pt-BR" sz="1800"/>
              <a:t>Esta linha constrói uma função de perda de entropia cruzada ponderada específica para o tamanho deste modelo.</a:t>
            </a:r>
            <a:endParaRPr sz="1800"/>
          </a:p>
          <a:p>
            <a:pPr indent="-140017" lvl="0" marL="228600" rtl="0" algn="l">
              <a:lnSpc>
                <a:spcPct val="90000"/>
              </a:lnSpc>
              <a:spcBef>
                <a:spcPts val="1000"/>
              </a:spcBef>
              <a:spcAft>
                <a:spcPts val="0"/>
              </a:spcAft>
              <a:buClr>
                <a:schemeClr val="dk1"/>
              </a:buClr>
              <a:buSzPct val="100000"/>
              <a:buNone/>
            </a:pPr>
            <a:r>
              <a:t/>
            </a:r>
            <a:endParaRPr sz="1800"/>
          </a:p>
          <a:p>
            <a:pPr indent="-140017"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934" name="Google Shape;934;p98"/>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35" name="Google Shape;935;p98"/>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942" name="Google Shape;942;p99"/>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Treinamento do modelo (train model):</a:t>
            </a:r>
            <a:endParaRPr/>
          </a:p>
          <a:p>
            <a:pPr indent="-228600" lvl="0" marL="228600" rtl="0" algn="l">
              <a:lnSpc>
                <a:spcPct val="90000"/>
              </a:lnSpc>
              <a:spcBef>
                <a:spcPts val="1000"/>
              </a:spcBef>
              <a:spcAft>
                <a:spcPts val="0"/>
              </a:spcAft>
              <a:buClr>
                <a:schemeClr val="dk1"/>
              </a:buClr>
              <a:buSzPts val="1600"/>
              <a:buChar char="•"/>
            </a:pPr>
            <a:r>
              <a:rPr b="1" i="1" lang="pt-BR" sz="1600"/>
              <a:t>def as_segmentation(ds, shuffle):</a:t>
            </a:r>
            <a:endParaRPr/>
          </a:p>
          <a:p>
            <a:pPr indent="0" lvl="0" marL="0" rtl="0" algn="l">
              <a:lnSpc>
                <a:spcPct val="90000"/>
              </a:lnSpc>
              <a:spcBef>
                <a:spcPts val="1000"/>
              </a:spcBef>
              <a:spcAft>
                <a:spcPts val="0"/>
              </a:spcAft>
              <a:buClr>
                <a:schemeClr val="dk1"/>
              </a:buClr>
              <a:buSzPts val="1600"/>
              <a:buNone/>
            </a:pPr>
            <a:r>
              <a:rPr b="1" i="1" lang="pt-BR" sz="1600"/>
              <a:t>    	ds = ds.map(dataset.bbox_to_segmentation(output_width_height, num_classes_with_background))</a:t>
            </a:r>
            <a:endParaRPr/>
          </a:p>
          <a:p>
            <a:pPr indent="0" lvl="0" marL="0" rtl="0" algn="l">
              <a:lnSpc>
                <a:spcPct val="90000"/>
              </a:lnSpc>
              <a:spcBef>
                <a:spcPts val="1000"/>
              </a:spcBef>
              <a:spcAft>
                <a:spcPts val="0"/>
              </a:spcAft>
              <a:buClr>
                <a:schemeClr val="dk1"/>
              </a:buClr>
              <a:buSzPts val="1600"/>
              <a:buNone/>
            </a:pPr>
            <a:r>
              <a:rPr b="1" i="1" lang="pt-BR" sz="1600"/>
              <a:t>   	 if not ensure_determinism and shuffle:</a:t>
            </a:r>
            <a:endParaRPr/>
          </a:p>
          <a:p>
            <a:pPr indent="0" lvl="0" marL="0" rtl="0" algn="l">
              <a:lnSpc>
                <a:spcPct val="90000"/>
              </a:lnSpc>
              <a:spcBef>
                <a:spcPts val="1000"/>
              </a:spcBef>
              <a:spcAft>
                <a:spcPts val="0"/>
              </a:spcAft>
              <a:buClr>
                <a:schemeClr val="dk1"/>
              </a:buClr>
              <a:buSzPts val="1600"/>
              <a:buNone/>
            </a:pPr>
            <a:r>
              <a:rPr b="1" i="1" lang="pt-BR" sz="1600"/>
              <a:t>        		ds = ds.shuffle(buffer_size=batch_size*4)</a:t>
            </a:r>
            <a:endParaRPr/>
          </a:p>
          <a:p>
            <a:pPr indent="0" lvl="0" marL="0" rtl="0" algn="l">
              <a:lnSpc>
                <a:spcPct val="90000"/>
              </a:lnSpc>
              <a:spcBef>
                <a:spcPts val="1000"/>
              </a:spcBef>
              <a:spcAft>
                <a:spcPts val="0"/>
              </a:spcAft>
              <a:buClr>
                <a:schemeClr val="dk1"/>
              </a:buClr>
              <a:buSzPts val="1600"/>
              <a:buNone/>
            </a:pPr>
            <a:r>
              <a:rPr b="1" i="1" lang="pt-BR" sz="1600"/>
              <a:t>   	 ds = ds.batch(batch_size, drop_remainder=False).prefetch(prefetch_policy)</a:t>
            </a:r>
            <a:endParaRPr/>
          </a:p>
          <a:p>
            <a:pPr indent="0" lvl="0" marL="0" rtl="0" algn="l">
              <a:lnSpc>
                <a:spcPct val="90000"/>
              </a:lnSpc>
              <a:spcBef>
                <a:spcPts val="1000"/>
              </a:spcBef>
              <a:spcAft>
                <a:spcPts val="0"/>
              </a:spcAft>
              <a:buClr>
                <a:schemeClr val="dk1"/>
              </a:buClr>
              <a:buSzPts val="1600"/>
              <a:buNone/>
            </a:pPr>
            <a:r>
              <a:rPr b="1" i="1" lang="pt-BR" sz="1600"/>
              <a:t>   	 return ds</a:t>
            </a:r>
            <a:endParaRPr/>
          </a:p>
          <a:p>
            <a:pPr indent="0" lvl="0" marL="0" rtl="0" algn="l">
              <a:lnSpc>
                <a:spcPct val="90000"/>
              </a:lnSpc>
              <a:spcBef>
                <a:spcPts val="1000"/>
              </a:spcBef>
              <a:spcAft>
                <a:spcPts val="0"/>
              </a:spcAft>
              <a:buClr>
                <a:schemeClr val="dk1"/>
              </a:buClr>
              <a:buSzPts val="1800"/>
              <a:buNone/>
            </a:pPr>
            <a:r>
              <a:rPr lang="pt-BR" sz="1800"/>
              <a:t>Esta função interna transforma rótulos de caixas delimitadoras em mapas de segmentação.</a:t>
            </a:r>
            <a:endParaRPr/>
          </a:p>
          <a:p>
            <a:pPr indent="-228600" lvl="0" marL="228600" rtl="0" algn="l">
              <a:lnSpc>
                <a:spcPct val="90000"/>
              </a:lnSpc>
              <a:spcBef>
                <a:spcPts val="1000"/>
              </a:spcBef>
              <a:spcAft>
                <a:spcPts val="0"/>
              </a:spcAft>
              <a:buClr>
                <a:schemeClr val="dk1"/>
              </a:buClr>
              <a:buSzPts val="1600"/>
              <a:buChar char="•"/>
            </a:pPr>
            <a:r>
              <a:rPr b="1" i="1" lang="pt-BR" sz="1600"/>
              <a:t>train_segmentation_dataset = as_segmentation(train_dataset, True)</a:t>
            </a:r>
            <a:endParaRPr/>
          </a:p>
          <a:p>
            <a:pPr indent="0" lvl="0" marL="0" rtl="0" algn="l">
              <a:lnSpc>
                <a:spcPct val="90000"/>
              </a:lnSpc>
              <a:spcBef>
                <a:spcPts val="1000"/>
              </a:spcBef>
              <a:spcAft>
                <a:spcPts val="0"/>
              </a:spcAft>
              <a:buClr>
                <a:schemeClr val="dk1"/>
              </a:buClr>
              <a:buSzPts val="1600"/>
              <a:buNone/>
            </a:pPr>
            <a:r>
              <a:rPr b="1" i="1" lang="pt-BR" sz="1600"/>
              <a:t>     validation_segmentation_dataset = as_segmentation(validation_dataset, False)</a:t>
            </a:r>
            <a:endParaRPr/>
          </a:p>
          <a:p>
            <a:pPr indent="0" lvl="0" marL="0" rtl="0" algn="l">
              <a:lnSpc>
                <a:spcPct val="90000"/>
              </a:lnSpc>
              <a:spcBef>
                <a:spcPts val="1000"/>
              </a:spcBef>
              <a:spcAft>
                <a:spcPts val="0"/>
              </a:spcAft>
              <a:buClr>
                <a:schemeClr val="dk1"/>
              </a:buClr>
              <a:buSzPts val="1800"/>
              <a:buNone/>
            </a:pPr>
            <a:r>
              <a:rPr lang="pt-BR" sz="1800"/>
              <a:t>Estas linhas aplicam a função as_segmentation aos conjuntos de dados de treinamento e validação.</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000"/>
              <a:buNone/>
            </a:pPr>
            <a:r>
              <a:t/>
            </a:r>
            <a:endParaRPr sz="2000"/>
          </a:p>
        </p:txBody>
      </p:sp>
      <p:sp>
        <p:nvSpPr>
          <p:cNvPr id="943" name="Google Shape;943;p99"/>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44" name="Google Shape;944;p99"/>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951" name="Google Shape;951;p100"/>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228600" lvl="0" marL="228600" rtl="0" algn="l">
              <a:lnSpc>
                <a:spcPct val="90000"/>
              </a:lnSpc>
              <a:spcBef>
                <a:spcPts val="1000"/>
              </a:spcBef>
              <a:spcAft>
                <a:spcPts val="0"/>
              </a:spcAft>
              <a:buClr>
                <a:schemeClr val="dk1"/>
              </a:buClr>
              <a:buSzPct val="100000"/>
              <a:buChar char="•"/>
            </a:pPr>
            <a:r>
              <a:rPr b="1" i="1" lang="pt-BR" sz="1800"/>
              <a:t>util.set_classifier_biases_from_dataset(model, train_segmentation_dataset)</a:t>
            </a:r>
            <a:endParaRPr/>
          </a:p>
          <a:p>
            <a:pPr indent="0" lvl="0" marL="0" rtl="0" algn="l">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indent="-228600" lvl="0" marL="228600" rtl="0" algn="l">
              <a:lnSpc>
                <a:spcPct val="90000"/>
              </a:lnSpc>
              <a:spcBef>
                <a:spcPts val="1000"/>
              </a:spcBef>
              <a:spcAft>
                <a:spcPts val="0"/>
              </a:spcAft>
              <a:buClr>
                <a:schemeClr val="dk1"/>
              </a:buClr>
              <a:buSzPct val="100000"/>
              <a:buChar char="•"/>
            </a:pPr>
            <a:r>
              <a:rPr b="1" i="1" lang="pt-BR" sz="1800"/>
              <a:t>if not use_velo:</a:t>
            </a:r>
            <a:endParaRPr/>
          </a:p>
          <a:p>
            <a:pPr indent="0" lvl="0" marL="0" rtl="0" algn="l">
              <a:lnSpc>
                <a:spcPct val="90000"/>
              </a:lnSpc>
              <a:spcBef>
                <a:spcPts val="1000"/>
              </a:spcBef>
              <a:spcAft>
                <a:spcPts val="0"/>
              </a:spcAft>
              <a:buClr>
                <a:schemeClr val="dk1"/>
              </a:buClr>
              <a:buSzPct val="100000"/>
              <a:buNone/>
            </a:pPr>
            <a:r>
              <a:rPr b="1" i="1" lang="pt-BR" sz="1800"/>
              <a:t>   	 model.compile(loss=weighted_xent, optimizer=Adam(learning_rate=learning_rate))</a:t>
            </a:r>
            <a:endParaRPr/>
          </a:p>
          <a:p>
            <a:pPr indent="0" lvl="0" marL="0" rtl="0" algn="l">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indent="-228600" lvl="0" marL="228600" rtl="0" algn="l">
              <a:lnSpc>
                <a:spcPct val="90000"/>
              </a:lnSpc>
              <a:spcBef>
                <a:spcPts val="1000"/>
              </a:spcBef>
              <a:spcAft>
                <a:spcPts val="0"/>
              </a:spcAft>
              <a:buClr>
                <a:schemeClr val="dk1"/>
              </a:buClr>
              <a:buSzPct val="100000"/>
              <a:buChar char="•"/>
            </a:pPr>
            <a:r>
              <a:rPr b="1" i="1" lang="pt-BR" sz="1800"/>
              <a:t>callbacks = callbacks if callbacks else []</a:t>
            </a:r>
            <a:endParaRPr/>
          </a:p>
          <a:p>
            <a:pPr indent="0" lvl="0" marL="0" rtl="0" algn="l">
              <a:lnSpc>
                <a:spcPct val="90000"/>
              </a:lnSpc>
              <a:spcBef>
                <a:spcPts val="1000"/>
              </a:spcBef>
              <a:spcAft>
                <a:spcPts val="0"/>
              </a:spcAft>
              <a:buClr>
                <a:schemeClr val="dk1"/>
              </a:buClr>
              <a:buSzPct val="100000"/>
              <a:buNone/>
            </a:pPr>
            <a:r>
              <a:rPr b="1" i="1" lang="pt-BR" sz="1800"/>
              <a:t>    callbacks.append(metrics.CentroidScoring(validation_dataset_for_callback, output_width_height,     num_classes_with_background))</a:t>
            </a:r>
            <a:endParaRPr/>
          </a:p>
          <a:p>
            <a:pPr indent="0" lvl="0" marL="0" rtl="0" algn="l">
              <a:lnSpc>
                <a:spcPct val="90000"/>
              </a:lnSpc>
              <a:spcBef>
                <a:spcPts val="1000"/>
              </a:spcBef>
              <a:spcAft>
                <a:spcPts val="0"/>
              </a:spcAft>
              <a:buClr>
                <a:schemeClr val="dk1"/>
              </a:buClr>
              <a:buSzPct val="100000"/>
              <a:buNone/>
            </a:pPr>
            <a:r>
              <a:rPr b="1" i="1" lang="pt-BR" sz="1800"/>
              <a:t>   callbacks.append(metrics.PrintPercentageTrained(num_epochs))</a:t>
            </a:r>
            <a:endParaRPr/>
          </a:p>
          <a:p>
            <a:pPr indent="0" lvl="0" marL="0" rtl="0" algn="l">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indent="-122872" lvl="0" marL="228600" rtl="0" algn="l">
              <a:lnSpc>
                <a:spcPct val="90000"/>
              </a:lnSpc>
              <a:spcBef>
                <a:spcPts val="1000"/>
              </a:spcBef>
              <a:spcAft>
                <a:spcPts val="0"/>
              </a:spcAft>
              <a:buClr>
                <a:schemeClr val="dk1"/>
              </a:buClr>
              <a:buSzPct val="100000"/>
              <a:buNone/>
            </a:pPr>
            <a:r>
              <a:t/>
            </a:r>
            <a:endParaRPr b="1" i="1" sz="1800"/>
          </a:p>
          <a:p>
            <a:pPr indent="-122872" lvl="0" marL="228600" rtl="0" algn="l">
              <a:lnSpc>
                <a:spcPct val="90000"/>
              </a:lnSpc>
              <a:spcBef>
                <a:spcPts val="1000"/>
              </a:spcBef>
              <a:spcAft>
                <a:spcPts val="0"/>
              </a:spcAft>
              <a:buClr>
                <a:schemeClr val="dk1"/>
              </a:buClr>
              <a:buSzPct val="100000"/>
              <a:buNone/>
            </a:pPr>
            <a:r>
              <a:t/>
            </a:r>
            <a:endParaRPr b="1" i="1" sz="1800"/>
          </a:p>
          <a:p>
            <a:pPr indent="-64135" lvl="0" marL="228600" rtl="0" algn="l">
              <a:lnSpc>
                <a:spcPct val="90000"/>
              </a:lnSpc>
              <a:spcBef>
                <a:spcPts val="1000"/>
              </a:spcBef>
              <a:spcAft>
                <a:spcPts val="0"/>
              </a:spcAft>
              <a:buClr>
                <a:schemeClr val="dk1"/>
              </a:buClr>
              <a:buSzPct val="100000"/>
              <a:buNone/>
            </a:pPr>
            <a:r>
              <a:t/>
            </a:r>
            <a:endParaRPr b="1"/>
          </a:p>
          <a:p>
            <a:pPr indent="-122872" lvl="0" marL="228600" rtl="0" algn="l">
              <a:lnSpc>
                <a:spcPct val="90000"/>
              </a:lnSpc>
              <a:spcBef>
                <a:spcPts val="1000"/>
              </a:spcBef>
              <a:spcAft>
                <a:spcPts val="0"/>
              </a:spcAft>
              <a:buClr>
                <a:schemeClr val="dk1"/>
              </a:buClr>
              <a:buSzPct val="100000"/>
              <a:buNone/>
            </a:pPr>
            <a:r>
              <a:t/>
            </a:r>
            <a:endParaRPr sz="1800"/>
          </a:p>
          <a:p>
            <a:pPr indent="-122872"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952" name="Google Shape;952;p100"/>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53" name="Google Shape;953;p100"/>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960" name="Google Shape;960;p101"/>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228600" lvl="0" marL="228600" rtl="0" algn="l">
              <a:lnSpc>
                <a:spcPct val="90000"/>
              </a:lnSpc>
              <a:spcBef>
                <a:spcPts val="1000"/>
              </a:spcBef>
              <a:spcAft>
                <a:spcPts val="0"/>
              </a:spcAft>
              <a:buClr>
                <a:schemeClr val="dk1"/>
              </a:buClr>
              <a:buSzPct val="100000"/>
              <a:buChar char="•"/>
            </a:pPr>
            <a:r>
              <a:rPr b="1" i="1" lang="pt-BR" sz="2300"/>
              <a:t>callbacks.append(</a:t>
            </a:r>
            <a:endParaRPr/>
          </a:p>
          <a:p>
            <a:pPr indent="0" lvl="1" marL="457200" rtl="0" algn="l">
              <a:lnSpc>
                <a:spcPct val="90000"/>
              </a:lnSpc>
              <a:spcBef>
                <a:spcPts val="500"/>
              </a:spcBef>
              <a:spcAft>
                <a:spcPts val="0"/>
              </a:spcAft>
              <a:buClr>
                <a:schemeClr val="dk1"/>
              </a:buClr>
              <a:buSzPct val="100000"/>
              <a:buNone/>
            </a:pPr>
            <a:r>
              <a:rPr b="1" i="1" lang="pt-BR" sz="2300"/>
              <a:t>    tf.keras.callbacks.ModelCheckpoint(best_model_path,</a:t>
            </a:r>
            <a:endParaRPr/>
          </a:p>
          <a:p>
            <a:pPr indent="0" lvl="1" marL="457200" rtl="0" algn="l">
              <a:lnSpc>
                <a:spcPct val="90000"/>
              </a:lnSpc>
              <a:spcBef>
                <a:spcPts val="500"/>
              </a:spcBef>
              <a:spcAft>
                <a:spcPts val="0"/>
              </a:spcAft>
              <a:buClr>
                <a:schemeClr val="dk1"/>
              </a:buClr>
              <a:buSzPct val="100000"/>
              <a:buNone/>
            </a:pPr>
            <a:r>
              <a:rPr b="1" i="1" lang="pt-BR" sz="2300"/>
              <a:t>        monitor='val_f1', save_best_only=True, mode='max',</a:t>
            </a:r>
            <a:endParaRPr/>
          </a:p>
          <a:p>
            <a:pPr indent="0" lvl="1" marL="457200" rtl="0" algn="l">
              <a:lnSpc>
                <a:spcPct val="90000"/>
              </a:lnSpc>
              <a:spcBef>
                <a:spcPts val="500"/>
              </a:spcBef>
              <a:spcAft>
                <a:spcPts val="0"/>
              </a:spcAft>
              <a:buClr>
                <a:schemeClr val="dk1"/>
              </a:buClr>
              <a:buSzPct val="100000"/>
              <a:buNone/>
            </a:pPr>
            <a:r>
              <a:rPr b="1" i="1" lang="pt-BR" sz="2300"/>
              <a:t>        save_weights_only=True, verbose=0))</a:t>
            </a:r>
            <a:endParaRPr/>
          </a:p>
          <a:p>
            <a:pPr indent="0" lvl="0" marL="0" rtl="0" algn="l">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indent="-228600" lvl="0" marL="228600" rtl="0" algn="l">
              <a:lnSpc>
                <a:spcPct val="90000"/>
              </a:lnSpc>
              <a:spcBef>
                <a:spcPts val="600"/>
              </a:spcBef>
              <a:spcAft>
                <a:spcPts val="0"/>
              </a:spcAft>
              <a:buClr>
                <a:schemeClr val="dk1"/>
              </a:buClr>
              <a:buSzPct val="100000"/>
              <a:buChar char="•"/>
            </a:pPr>
            <a:r>
              <a:rPr b="1" i="1" lang="pt-BR" sz="1800"/>
              <a:t>if use_velo:</a:t>
            </a:r>
            <a:endParaRPr/>
          </a:p>
          <a:p>
            <a:pPr indent="0" lvl="0" marL="0" rtl="0" algn="l">
              <a:lnSpc>
                <a:spcPct val="90000"/>
              </a:lnSpc>
              <a:spcBef>
                <a:spcPts val="600"/>
              </a:spcBef>
              <a:spcAft>
                <a:spcPts val="0"/>
              </a:spcAft>
              <a:buClr>
                <a:schemeClr val="dk1"/>
              </a:buClr>
              <a:buSzPct val="100000"/>
              <a:buNone/>
            </a:pPr>
            <a:r>
              <a:rPr b="1" i="1" lang="pt-BR" sz="1800"/>
              <a:t>    	from tensorflow.python.framework.errors_impl import ResourceExhaustedError</a:t>
            </a:r>
            <a:endParaRPr b="1" i="1" sz="1800"/>
          </a:p>
          <a:p>
            <a:pPr indent="0" lvl="0" marL="0" rtl="0" algn="l">
              <a:lnSpc>
                <a:spcPct val="90000"/>
              </a:lnSpc>
              <a:spcBef>
                <a:spcPts val="600"/>
              </a:spcBef>
              <a:spcAft>
                <a:spcPts val="0"/>
              </a:spcAft>
              <a:buClr>
                <a:schemeClr val="dk1"/>
              </a:buClr>
              <a:buSzPct val="100000"/>
              <a:buNone/>
            </a:pPr>
            <a:r>
              <a:rPr b="1" i="1" lang="pt-BR" sz="1800"/>
              <a:t>try:</a:t>
            </a:r>
            <a:endParaRPr/>
          </a:p>
          <a:p>
            <a:pPr indent="0" lvl="0" marL="0" rtl="0" algn="l">
              <a:lnSpc>
                <a:spcPct val="90000"/>
              </a:lnSpc>
              <a:spcBef>
                <a:spcPts val="600"/>
              </a:spcBef>
              <a:spcAft>
                <a:spcPts val="0"/>
              </a:spcAft>
              <a:buClr>
                <a:schemeClr val="dk1"/>
              </a:buClr>
              <a:buSzPct val="100000"/>
              <a:buNone/>
            </a:pPr>
            <a:r>
              <a:rPr b="1" i="1" lang="pt-BR" sz="1800"/>
              <a:t>        train_keras_model_with_velo(</a:t>
            </a:r>
            <a:endParaRPr/>
          </a:p>
          <a:p>
            <a:pPr indent="0" lvl="0" marL="0" rtl="0" algn="l">
              <a:lnSpc>
                <a:spcPct val="90000"/>
              </a:lnSpc>
              <a:spcBef>
                <a:spcPts val="600"/>
              </a:spcBef>
              <a:spcAft>
                <a:spcPts val="0"/>
              </a:spcAft>
              <a:buClr>
                <a:schemeClr val="dk1"/>
              </a:buClr>
              <a:buSzPct val="100000"/>
              <a:buNone/>
            </a:pPr>
            <a:r>
              <a:rPr b="1" i="1" lang="pt-BR" sz="1800"/>
              <a:t>            model,</a:t>
            </a:r>
            <a:endParaRPr/>
          </a:p>
          <a:p>
            <a:pPr indent="0" lvl="0" marL="0" rtl="0" algn="l">
              <a:lnSpc>
                <a:spcPct val="90000"/>
              </a:lnSpc>
              <a:spcBef>
                <a:spcPts val="600"/>
              </a:spcBef>
              <a:spcAft>
                <a:spcPts val="0"/>
              </a:spcAft>
              <a:buClr>
                <a:schemeClr val="dk1"/>
              </a:buClr>
              <a:buSzPct val="100000"/>
              <a:buNone/>
            </a:pPr>
            <a:r>
              <a:rPr b="1" i="1" lang="pt-BR" sz="1800"/>
              <a:t>            train_segmentation_dataset,</a:t>
            </a:r>
            <a:endParaRPr/>
          </a:p>
          <a:p>
            <a:pPr indent="0" lvl="0" marL="0" rtl="0" algn="l">
              <a:lnSpc>
                <a:spcPct val="90000"/>
              </a:lnSpc>
              <a:spcBef>
                <a:spcPts val="600"/>
              </a:spcBef>
              <a:spcAft>
                <a:spcPts val="0"/>
              </a:spcAft>
              <a:buClr>
                <a:schemeClr val="dk1"/>
              </a:buClr>
              <a:buSzPct val="100000"/>
              <a:buNone/>
            </a:pPr>
            <a:r>
              <a:rPr b="1" i="1" lang="pt-BR" sz="1800"/>
              <a:t>            validation_segmentation_dataset,</a:t>
            </a:r>
            <a:endParaRPr/>
          </a:p>
          <a:p>
            <a:pPr indent="0" lvl="0" marL="0" rtl="0" algn="l">
              <a:lnSpc>
                <a:spcPct val="90000"/>
              </a:lnSpc>
              <a:spcBef>
                <a:spcPts val="600"/>
              </a:spcBef>
              <a:spcAft>
                <a:spcPts val="0"/>
              </a:spcAft>
              <a:buClr>
                <a:schemeClr val="dk1"/>
              </a:buClr>
              <a:buSzPct val="100000"/>
              <a:buNone/>
            </a:pPr>
            <a:r>
              <a:rPr b="1" i="1" lang="pt-BR" sz="1800"/>
              <a:t>            loss_fn=weighted_xent,</a:t>
            </a:r>
            <a:endParaRPr/>
          </a:p>
          <a:p>
            <a:pPr indent="0" lvl="0" marL="0" rtl="0" algn="l">
              <a:lnSpc>
                <a:spcPct val="90000"/>
              </a:lnSpc>
              <a:spcBef>
                <a:spcPts val="600"/>
              </a:spcBef>
              <a:spcAft>
                <a:spcPts val="0"/>
              </a:spcAft>
              <a:buClr>
                <a:schemeClr val="dk1"/>
              </a:buClr>
              <a:buSzPct val="100000"/>
              <a:buNone/>
            </a:pPr>
            <a:r>
              <a:rPr b="1" i="1" lang="pt-BR" sz="1800"/>
              <a:t>            num_epochs=num_epochs,</a:t>
            </a:r>
            <a:endParaRPr/>
          </a:p>
          <a:p>
            <a:pPr indent="0" lvl="0" marL="0" rtl="0" algn="l">
              <a:lnSpc>
                <a:spcPct val="90000"/>
              </a:lnSpc>
              <a:spcBef>
                <a:spcPts val="600"/>
              </a:spcBef>
              <a:spcAft>
                <a:spcPts val="0"/>
              </a:spcAft>
              <a:buClr>
                <a:schemeClr val="dk1"/>
              </a:buClr>
              <a:buSzPct val="100000"/>
              <a:buNone/>
            </a:pPr>
            <a:r>
              <a:rPr b="1" i="1" lang="pt-BR" sz="1800"/>
              <a:t>            callbacks=callbacks</a:t>
            </a:r>
            <a:endParaRPr/>
          </a:p>
          <a:p>
            <a:pPr indent="0" lvl="0" marL="0" rtl="0" algn="l">
              <a:lnSpc>
                <a:spcPct val="90000"/>
              </a:lnSpc>
              <a:spcBef>
                <a:spcPts val="600"/>
              </a:spcBef>
              <a:spcAft>
                <a:spcPts val="0"/>
              </a:spcAft>
              <a:buClr>
                <a:schemeClr val="dk1"/>
              </a:buClr>
              <a:buSzPct val="100000"/>
              <a:buNone/>
            </a:pPr>
            <a:r>
              <a:rPr b="1" i="1" lang="pt-BR" sz="1800"/>
              <a:t>        )</a:t>
            </a:r>
            <a:endParaRPr/>
          </a:p>
          <a:p>
            <a:pPr indent="0" lvl="0" marL="0" rtl="0" algn="l">
              <a:lnSpc>
                <a:spcPct val="90000"/>
              </a:lnSpc>
              <a:spcBef>
                <a:spcPts val="600"/>
              </a:spcBef>
              <a:spcAft>
                <a:spcPts val="0"/>
              </a:spcAft>
              <a:buClr>
                <a:schemeClr val="dk1"/>
              </a:buClr>
              <a:buSzPct val="100000"/>
              <a:buNone/>
            </a:pPr>
            <a:r>
              <a:rPr b="1" i="1" lang="pt-BR" sz="1800"/>
              <a:t>   </a:t>
            </a:r>
            <a:endParaRPr b="1" i="1" sz="1800"/>
          </a:p>
          <a:p>
            <a:pPr indent="-104140" lvl="0" marL="228600" rtl="0" algn="l">
              <a:lnSpc>
                <a:spcPct val="90000"/>
              </a:lnSpc>
              <a:spcBef>
                <a:spcPts val="1000"/>
              </a:spcBef>
              <a:spcAft>
                <a:spcPts val="0"/>
              </a:spcAft>
              <a:buClr>
                <a:schemeClr val="dk1"/>
              </a:buClr>
              <a:buSzPct val="100000"/>
              <a:buNone/>
            </a:pPr>
            <a:r>
              <a:t/>
            </a:r>
            <a:endParaRPr b="1"/>
          </a:p>
          <a:p>
            <a:pPr indent="-148590" lvl="0" marL="228600" rtl="0" algn="l">
              <a:lnSpc>
                <a:spcPct val="90000"/>
              </a:lnSpc>
              <a:spcBef>
                <a:spcPts val="1000"/>
              </a:spcBef>
              <a:spcAft>
                <a:spcPts val="0"/>
              </a:spcAft>
              <a:buClr>
                <a:schemeClr val="dk1"/>
              </a:buClr>
              <a:buSzPct val="100000"/>
              <a:buNone/>
            </a:pPr>
            <a:r>
              <a:t/>
            </a:r>
            <a:endParaRPr sz="1800"/>
          </a:p>
          <a:p>
            <a:pPr indent="-148590"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961" name="Google Shape;961;p101"/>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62" name="Google Shape;962;p101"/>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txBox="1"/>
          <p:nvPr>
            <p:ph type="title"/>
          </p:nvPr>
        </p:nvSpPr>
        <p:spPr>
          <a:xfrm>
            <a:off x="838200" y="5342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 - FOMO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32" name="Google Shape;232;p21"/>
          <p:cNvPicPr preferRelativeResize="0"/>
          <p:nvPr/>
        </p:nvPicPr>
        <p:blipFill rotWithShape="1">
          <a:blip r:embed="rId3">
            <a:alphaModFix/>
          </a:blip>
          <a:srcRect b="0" l="0" r="0" t="0"/>
          <a:stretch/>
        </p:blipFill>
        <p:spPr>
          <a:xfrm>
            <a:off x="454225" y="2725475"/>
            <a:ext cx="1197850" cy="1199225"/>
          </a:xfrm>
          <a:prstGeom prst="rect">
            <a:avLst/>
          </a:prstGeom>
          <a:noFill/>
          <a:ln>
            <a:noFill/>
          </a:ln>
        </p:spPr>
      </p:pic>
      <p:cxnSp>
        <p:nvCxnSpPr>
          <p:cNvPr id="233" name="Google Shape;233;p21"/>
          <p:cNvCxnSpPr>
            <a:stCxn id="232" idx="3"/>
            <a:endCxn id="234" idx="0"/>
          </p:cNvCxnSpPr>
          <p:nvPr/>
        </p:nvCxnSpPr>
        <p:spPr>
          <a:xfrm flipH="1" rot="10800000">
            <a:off x="1652075" y="3317288"/>
            <a:ext cx="408600" cy="7800"/>
          </a:xfrm>
          <a:prstGeom prst="straightConnector1">
            <a:avLst/>
          </a:prstGeom>
          <a:noFill/>
          <a:ln cap="flat" cmpd="sng" w="28575">
            <a:solidFill>
              <a:schemeClr val="dk2"/>
            </a:solidFill>
            <a:prstDash val="solid"/>
            <a:round/>
            <a:headEnd len="sm" w="sm" type="none"/>
            <a:tailEnd len="med" w="med" type="triangle"/>
          </a:ln>
        </p:spPr>
      </p:cxnSp>
      <p:sp>
        <p:nvSpPr>
          <p:cNvPr id="234" name="Google Shape;234;p21"/>
          <p:cNvSpPr txBox="1"/>
          <p:nvPr/>
        </p:nvSpPr>
        <p:spPr>
          <a:xfrm rot="-5400000">
            <a:off x="1102975" y="3052525"/>
            <a:ext cx="2445000" cy="5295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Conv. Layre(s)</a:t>
            </a:r>
            <a:endParaRPr b="0" i="0" sz="2100" u="none" cap="none" strike="noStrike">
              <a:solidFill>
                <a:schemeClr val="dk1"/>
              </a:solidFill>
              <a:latin typeface="Calibri"/>
              <a:ea typeface="Calibri"/>
              <a:cs typeface="Calibri"/>
              <a:sym typeface="Calibri"/>
            </a:endParaRPr>
          </a:p>
        </p:txBody>
      </p:sp>
      <p:sp>
        <p:nvSpPr>
          <p:cNvPr id="235" name="Google Shape;235;p21"/>
          <p:cNvSpPr txBox="1"/>
          <p:nvPr/>
        </p:nvSpPr>
        <p:spPr>
          <a:xfrm rot="-5400000">
            <a:off x="1967386" y="2955475"/>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1</a:t>
            </a:r>
            <a:endParaRPr b="0" i="0" sz="2100" u="none" cap="none" strike="noStrike">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90225" y="33172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37" name="Google Shape;237;p21"/>
          <p:cNvSpPr txBox="1"/>
          <p:nvPr/>
        </p:nvSpPr>
        <p:spPr>
          <a:xfrm rot="-5400000">
            <a:off x="2905578" y="2955475"/>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2</a:t>
            </a:r>
            <a:endParaRPr b="0" i="0" sz="2100" u="none" cap="none" strike="noStrike">
              <a:solidFill>
                <a:schemeClr val="dk1"/>
              </a:solidFill>
              <a:latin typeface="Calibri"/>
              <a:ea typeface="Calibri"/>
              <a:cs typeface="Calibri"/>
              <a:sym typeface="Calibri"/>
            </a:endParaRPr>
          </a:p>
        </p:txBody>
      </p:sp>
      <p:sp>
        <p:nvSpPr>
          <p:cNvPr id="238" name="Google Shape;238;p21"/>
          <p:cNvSpPr txBox="1"/>
          <p:nvPr/>
        </p:nvSpPr>
        <p:spPr>
          <a:xfrm rot="-5400000">
            <a:off x="3843771" y="2955475"/>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3 or 4 or 6</a:t>
            </a:r>
            <a:endParaRPr b="0" i="0" sz="2100" u="none" cap="none" strike="noStrike">
              <a:solidFill>
                <a:schemeClr val="dk1"/>
              </a:solidFill>
              <a:latin typeface="Calibri"/>
              <a:ea typeface="Calibri"/>
              <a:cs typeface="Calibri"/>
              <a:sym typeface="Calibri"/>
            </a:endParaRPr>
          </a:p>
        </p:txBody>
      </p:sp>
      <p:cxnSp>
        <p:nvCxnSpPr>
          <p:cNvPr id="239" name="Google Shape;239;p21"/>
          <p:cNvCxnSpPr/>
          <p:nvPr/>
        </p:nvCxnSpPr>
        <p:spPr>
          <a:xfrm>
            <a:off x="3559475" y="33133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40" name="Google Shape;240;p21"/>
          <p:cNvCxnSpPr/>
          <p:nvPr/>
        </p:nvCxnSpPr>
        <p:spPr>
          <a:xfrm>
            <a:off x="4497675" y="33133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41" name="Google Shape;241;p21"/>
          <p:cNvCxnSpPr>
            <a:stCxn id="238" idx="2"/>
            <a:endCxn id="242" idx="0"/>
          </p:cNvCxnSpPr>
          <p:nvPr/>
        </p:nvCxnSpPr>
        <p:spPr>
          <a:xfrm flipH="1" rot="10800000">
            <a:off x="5435871" y="3317275"/>
            <a:ext cx="1587300" cy="7800"/>
          </a:xfrm>
          <a:prstGeom prst="straightConnector1">
            <a:avLst/>
          </a:prstGeom>
          <a:noFill/>
          <a:ln cap="flat" cmpd="sng" w="28575">
            <a:solidFill>
              <a:schemeClr val="dk2"/>
            </a:solidFill>
            <a:prstDash val="solid"/>
            <a:round/>
            <a:headEnd len="sm" w="sm" type="none"/>
            <a:tailEnd len="med" w="med" type="triangle"/>
          </a:ln>
        </p:spPr>
      </p:cxnSp>
      <p:cxnSp>
        <p:nvCxnSpPr>
          <p:cNvPr id="243" name="Google Shape;243;p21"/>
          <p:cNvCxnSpPr/>
          <p:nvPr/>
        </p:nvCxnSpPr>
        <p:spPr>
          <a:xfrm>
            <a:off x="7928550" y="33211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44" name="Google Shape;244;p21"/>
          <p:cNvCxnSpPr/>
          <p:nvPr/>
        </p:nvCxnSpPr>
        <p:spPr>
          <a:xfrm>
            <a:off x="8667738" y="33211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45" name="Google Shape;245;p21"/>
          <p:cNvSpPr txBox="1"/>
          <p:nvPr/>
        </p:nvSpPr>
        <p:spPr>
          <a:xfrm rot="-5400000">
            <a:off x="8044946" y="2955475"/>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sp>
        <p:nvSpPr>
          <p:cNvPr id="246" name="Google Shape;246;p21"/>
          <p:cNvSpPr txBox="1"/>
          <p:nvPr/>
        </p:nvSpPr>
        <p:spPr>
          <a:xfrm rot="-5400000">
            <a:off x="8860825" y="3060325"/>
            <a:ext cx="2445000" cy="529500"/>
          </a:xfrm>
          <a:prstGeom prst="rect">
            <a:avLst/>
          </a:prstGeom>
          <a:solidFill>
            <a:srgbClr val="0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Softmax</a:t>
            </a:r>
            <a:endParaRPr b="0" i="0" sz="2100" u="none" cap="none" strike="noStrike">
              <a:solidFill>
                <a:schemeClr val="dk1"/>
              </a:solidFill>
              <a:latin typeface="Calibri"/>
              <a:ea typeface="Calibri"/>
              <a:cs typeface="Calibri"/>
              <a:sym typeface="Calibri"/>
            </a:endParaRPr>
          </a:p>
        </p:txBody>
      </p:sp>
      <p:cxnSp>
        <p:nvCxnSpPr>
          <p:cNvPr id="247" name="Google Shape;247;p21"/>
          <p:cNvCxnSpPr/>
          <p:nvPr/>
        </p:nvCxnSpPr>
        <p:spPr>
          <a:xfrm>
            <a:off x="9637050" y="33211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48" name="Google Shape;248;p21"/>
          <p:cNvCxnSpPr/>
          <p:nvPr/>
        </p:nvCxnSpPr>
        <p:spPr>
          <a:xfrm>
            <a:off x="10348075" y="33211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49" name="Google Shape;249;p21"/>
          <p:cNvSpPr txBox="1"/>
          <p:nvPr/>
        </p:nvSpPr>
        <p:spPr>
          <a:xfrm>
            <a:off x="10634525" y="2764375"/>
            <a:ext cx="1390500" cy="1267800"/>
          </a:xfrm>
          <a:prstGeom prst="rect">
            <a:avLst/>
          </a:prstGeom>
          <a:solidFill>
            <a:srgbClr val="EA999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alibri"/>
                <a:ea typeface="Calibri"/>
                <a:cs typeface="Calibri"/>
                <a:sym typeface="Calibri"/>
              </a:rPr>
              <a:t>Class predictions for image</a:t>
            </a:r>
            <a:endParaRPr b="1" i="0" sz="2000" u="none" cap="none" strike="noStrike">
              <a:solidFill>
                <a:schemeClr val="dk1"/>
              </a:solidFill>
              <a:latin typeface="Calibri"/>
              <a:ea typeface="Calibri"/>
              <a:cs typeface="Calibri"/>
              <a:sym typeface="Calibri"/>
            </a:endParaRPr>
          </a:p>
        </p:txBody>
      </p:sp>
      <p:sp>
        <p:nvSpPr>
          <p:cNvPr id="250" name="Google Shape;250;p21"/>
          <p:cNvSpPr txBox="1"/>
          <p:nvPr/>
        </p:nvSpPr>
        <p:spPr>
          <a:xfrm>
            <a:off x="461775" y="4032175"/>
            <a:ext cx="1221300" cy="5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96x96</a:t>
            </a:r>
            <a:endParaRPr b="0" i="0" sz="2800" u="none" cap="none" strike="noStrike">
              <a:solidFill>
                <a:schemeClr val="dk1"/>
              </a:solidFill>
              <a:latin typeface="Calibri"/>
              <a:ea typeface="Calibri"/>
              <a:cs typeface="Calibri"/>
              <a:sym typeface="Calibri"/>
            </a:endParaRPr>
          </a:p>
        </p:txBody>
      </p:sp>
      <p:sp>
        <p:nvSpPr>
          <p:cNvPr id="251" name="Google Shape;251;p21"/>
          <p:cNvSpPr txBox="1"/>
          <p:nvPr/>
        </p:nvSpPr>
        <p:spPr>
          <a:xfrm>
            <a:off x="1659725" y="1222025"/>
            <a:ext cx="40296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Altura e largura são divididas por 8 (padrão)</a:t>
            </a:r>
            <a:endParaRPr b="0" i="0" sz="2400" u="none" cap="none" strike="noStrike">
              <a:solidFill>
                <a:schemeClr val="dk1"/>
              </a:solidFill>
              <a:latin typeface="Calibri"/>
              <a:ea typeface="Calibri"/>
              <a:cs typeface="Calibri"/>
              <a:sym typeface="Calibri"/>
            </a:endParaRPr>
          </a:p>
        </p:txBody>
      </p:sp>
      <p:sp>
        <p:nvSpPr>
          <p:cNvPr id="252" name="Google Shape;252;p21"/>
          <p:cNvSpPr txBox="1"/>
          <p:nvPr/>
        </p:nvSpPr>
        <p:spPr>
          <a:xfrm>
            <a:off x="1415000" y="4686225"/>
            <a:ext cx="36444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Os pesos nos blocos residuais são pré treinados no ImageNet</a:t>
            </a:r>
            <a:endParaRPr b="0" i="0" sz="2400" u="none" cap="none" strike="noStrike">
              <a:solidFill>
                <a:schemeClr val="dk1"/>
              </a:solidFill>
              <a:latin typeface="Calibri"/>
              <a:ea typeface="Calibri"/>
              <a:cs typeface="Calibri"/>
              <a:sym typeface="Calibri"/>
            </a:endParaRPr>
          </a:p>
        </p:txBody>
      </p:sp>
      <p:sp>
        <p:nvSpPr>
          <p:cNvPr id="253" name="Google Shape;253;p21"/>
          <p:cNvSpPr txBox="1"/>
          <p:nvPr/>
        </p:nvSpPr>
        <p:spPr>
          <a:xfrm>
            <a:off x="4891650" y="5640200"/>
            <a:ext cx="34050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pt-BR" sz="1900" u="none" cap="none" strike="noStrike">
                <a:solidFill>
                  <a:schemeClr val="dk1"/>
                </a:solidFill>
                <a:latin typeface="Calibri"/>
                <a:ea typeface="Calibri"/>
                <a:cs typeface="Calibri"/>
                <a:sym typeface="Calibri"/>
              </a:rPr>
              <a:t>mapas de características, (heat map, feature map) - 12x12</a:t>
            </a:r>
            <a:endParaRPr b="0" i="0" sz="1900" u="none" cap="none" strike="noStrike">
              <a:solidFill>
                <a:schemeClr val="dk1"/>
              </a:solidFill>
              <a:latin typeface="Calibri"/>
              <a:ea typeface="Calibri"/>
              <a:cs typeface="Calibri"/>
              <a:sym typeface="Calibri"/>
            </a:endParaRPr>
          </a:p>
        </p:txBody>
      </p:sp>
      <p:sp>
        <p:nvSpPr>
          <p:cNvPr id="254" name="Google Shape;254;p21"/>
          <p:cNvSpPr txBox="1"/>
          <p:nvPr/>
        </p:nvSpPr>
        <p:spPr>
          <a:xfrm rot="-5400000">
            <a:off x="7092871" y="2955475"/>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sp>
        <p:nvSpPr>
          <p:cNvPr id="242" name="Google Shape;242;p21"/>
          <p:cNvSpPr txBox="1"/>
          <p:nvPr/>
        </p:nvSpPr>
        <p:spPr>
          <a:xfrm rot="-5400000">
            <a:off x="6170296" y="2947663"/>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cxnSp>
        <p:nvCxnSpPr>
          <p:cNvPr id="255" name="Google Shape;255;p21"/>
          <p:cNvCxnSpPr/>
          <p:nvPr/>
        </p:nvCxnSpPr>
        <p:spPr>
          <a:xfrm>
            <a:off x="7739938" y="33211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56" name="Google Shape;256;p21"/>
          <p:cNvSpPr txBox="1"/>
          <p:nvPr/>
        </p:nvSpPr>
        <p:spPr>
          <a:xfrm>
            <a:off x="7023200" y="1368475"/>
            <a:ext cx="37947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pt-BR" sz="2300" u="none" cap="none" strike="noStrike">
                <a:solidFill>
                  <a:schemeClr val="dk1"/>
                </a:solidFill>
                <a:latin typeface="Calibri"/>
                <a:ea typeface="Calibri"/>
                <a:cs typeface="Calibri"/>
                <a:sym typeface="Calibri"/>
              </a:rPr>
              <a:t>Convoluções com kernel 1x1</a:t>
            </a:r>
            <a:endParaRPr b="0" i="0" sz="2300" u="none" cap="none" strike="noStrike">
              <a:solidFill>
                <a:schemeClr val="dk1"/>
              </a:solidFill>
              <a:latin typeface="Calibri"/>
              <a:ea typeface="Calibri"/>
              <a:cs typeface="Calibri"/>
              <a:sym typeface="Calibri"/>
            </a:endParaRPr>
          </a:p>
        </p:txBody>
      </p:sp>
      <p:pic>
        <p:nvPicPr>
          <p:cNvPr id="257" name="Google Shape;257;p21"/>
          <p:cNvPicPr preferRelativeResize="0"/>
          <p:nvPr/>
        </p:nvPicPr>
        <p:blipFill rotWithShape="1">
          <a:blip r:embed="rId4">
            <a:alphaModFix/>
          </a:blip>
          <a:srcRect b="0" l="0" r="0" t="0"/>
          <a:stretch/>
        </p:blipFill>
        <p:spPr>
          <a:xfrm rot="5400000">
            <a:off x="5542625" y="4270850"/>
            <a:ext cx="885075" cy="885075"/>
          </a:xfrm>
          <a:prstGeom prst="rect">
            <a:avLst/>
          </a:prstGeom>
          <a:noFill/>
          <a:ln cap="flat" cmpd="sng" w="9525">
            <a:solidFill>
              <a:schemeClr val="dk1"/>
            </a:solidFill>
            <a:prstDash val="solid"/>
            <a:round/>
            <a:headEnd len="sm" w="sm" type="none"/>
            <a:tailEnd len="sm" w="sm" type="none"/>
          </a:ln>
        </p:spPr>
      </p:pic>
      <p:pic>
        <p:nvPicPr>
          <p:cNvPr id="258" name="Google Shape;258;p21"/>
          <p:cNvPicPr preferRelativeResize="0"/>
          <p:nvPr/>
        </p:nvPicPr>
        <p:blipFill rotWithShape="1">
          <a:blip r:embed="rId4">
            <a:alphaModFix/>
          </a:blip>
          <a:srcRect b="0" l="0" r="0" t="0"/>
          <a:stretch/>
        </p:blipFill>
        <p:spPr>
          <a:xfrm rot="5400000">
            <a:off x="5695025" y="4423250"/>
            <a:ext cx="885075" cy="885075"/>
          </a:xfrm>
          <a:prstGeom prst="rect">
            <a:avLst/>
          </a:prstGeom>
          <a:noFill/>
          <a:ln cap="flat" cmpd="sng" w="9525">
            <a:solidFill>
              <a:schemeClr val="dk1"/>
            </a:solidFill>
            <a:prstDash val="solid"/>
            <a:round/>
            <a:headEnd len="sm" w="sm" type="none"/>
            <a:tailEnd len="sm" w="sm" type="none"/>
          </a:ln>
        </p:spPr>
      </p:pic>
      <p:pic>
        <p:nvPicPr>
          <p:cNvPr id="259" name="Google Shape;259;p21"/>
          <p:cNvPicPr preferRelativeResize="0"/>
          <p:nvPr/>
        </p:nvPicPr>
        <p:blipFill rotWithShape="1">
          <a:blip r:embed="rId4">
            <a:alphaModFix/>
          </a:blip>
          <a:srcRect b="0" l="0" r="0" t="0"/>
          <a:stretch/>
        </p:blipFill>
        <p:spPr>
          <a:xfrm rot="5400000">
            <a:off x="5847425" y="4575650"/>
            <a:ext cx="885075" cy="885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969" name="Google Shape;969;p102"/>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105727" lvl="0" marL="0" rtl="0" algn="l">
              <a:lnSpc>
                <a:spcPct val="90000"/>
              </a:lnSpc>
              <a:spcBef>
                <a:spcPts val="600"/>
              </a:spcBef>
              <a:spcAft>
                <a:spcPts val="0"/>
              </a:spcAft>
              <a:buClr>
                <a:srgbClr val="000000"/>
              </a:buClr>
              <a:buSzPct val="100000"/>
              <a:buChar char="•"/>
            </a:pPr>
            <a:r>
              <a:rPr b="1" i="1" lang="pt-BR" sz="1800">
                <a:solidFill>
                  <a:srgbClr val="000000"/>
                </a:solidFill>
                <a:latin typeface="Calibri"/>
                <a:ea typeface="Calibri"/>
                <a:cs typeface="Calibri"/>
                <a:sym typeface="Calibri"/>
              </a:rPr>
              <a:t>except ResourceExhaustedError as e:</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print(str(e))</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raise Exception(</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"ResourceExhaustedError caught during train_keras_model_with_velo."</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 Though VeLO encourages a large batch size, the current"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f" size of {batch_size} may be too large. Please try a lower"</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 value. For further assistance please contact support"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 at https://forum.edgeimpulse.com/")</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else:</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model.fit(train_segmentation_dataset,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validation_data=validation_segmentation_dataset,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epochs=num_epochs, callbacks=callbacks, verbose=0)</a:t>
            </a:r>
            <a:endParaRPr/>
          </a:p>
          <a:p>
            <a:pPr indent="0" lvl="0" marL="0" rtl="0" algn="l">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t/>
            </a:r>
            <a:endParaRPr sz="1600"/>
          </a:p>
          <a:p>
            <a:pPr indent="-64135" lvl="0" marL="228600" rtl="0" algn="l">
              <a:lnSpc>
                <a:spcPct val="90000"/>
              </a:lnSpc>
              <a:spcBef>
                <a:spcPts val="1000"/>
              </a:spcBef>
              <a:spcAft>
                <a:spcPts val="0"/>
              </a:spcAft>
              <a:buClr>
                <a:schemeClr val="dk1"/>
              </a:buClr>
              <a:buSzPct val="100000"/>
              <a:buNone/>
            </a:pPr>
            <a:r>
              <a:t/>
            </a:r>
            <a:endParaRPr b="1"/>
          </a:p>
          <a:p>
            <a:pPr indent="-122872" lvl="0" marL="228600" rtl="0" algn="l">
              <a:lnSpc>
                <a:spcPct val="90000"/>
              </a:lnSpc>
              <a:spcBef>
                <a:spcPts val="1000"/>
              </a:spcBef>
              <a:spcAft>
                <a:spcPts val="0"/>
              </a:spcAft>
              <a:buClr>
                <a:schemeClr val="dk1"/>
              </a:buClr>
              <a:buSzPct val="100000"/>
              <a:buNone/>
            </a:pPr>
            <a:r>
              <a:t/>
            </a:r>
            <a:endParaRPr sz="1800"/>
          </a:p>
          <a:p>
            <a:pPr indent="-122872"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970" name="Google Shape;970;p102"/>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71" name="Google Shape;971;p102"/>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978" name="Google Shape;978;p103"/>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8108"/>
              <a:buNone/>
            </a:pPr>
            <a:r>
              <a:rPr b="1" lang="pt-BR"/>
              <a:t>Treinamento do modelo (train model):</a:t>
            </a:r>
            <a:endParaRPr/>
          </a:p>
          <a:p>
            <a:pPr indent="0" lvl="0" marL="0" rtl="0" algn="l">
              <a:lnSpc>
                <a:spcPct val="90000"/>
              </a:lnSpc>
              <a:spcBef>
                <a:spcPts val="600"/>
              </a:spcBef>
              <a:spcAft>
                <a:spcPts val="0"/>
              </a:spcAft>
              <a:buClr>
                <a:srgbClr val="000000"/>
              </a:buClr>
              <a:buSzPct val="108108"/>
              <a:buChar char="•"/>
            </a:pPr>
            <a:r>
              <a:rPr b="1" i="1" lang="pt-BR" sz="1800">
                <a:solidFill>
                  <a:srgbClr val="000000"/>
                </a:solidFill>
                <a:latin typeface="Calibri"/>
                <a:ea typeface="Calibri"/>
                <a:cs typeface="Calibri"/>
                <a:sym typeface="Calibri"/>
              </a:rPr>
              <a:t> model.load_weights(best_model_path)</a:t>
            </a:r>
            <a:endParaRPr/>
          </a:p>
          <a:p>
            <a:pPr indent="0" lvl="0" marL="0" rtl="0" algn="l">
              <a:lnSpc>
                <a:spcPct val="90000"/>
              </a:lnSpc>
              <a:spcBef>
                <a:spcPts val="600"/>
              </a:spcBef>
              <a:spcAft>
                <a:spcPts val="0"/>
              </a:spcAft>
              <a:buClr>
                <a:srgbClr val="000000"/>
              </a:buClr>
              <a:buSzPct val="108108"/>
              <a:buNone/>
            </a:pPr>
            <a:r>
              <a:rPr lang="pt-BR" sz="1600">
                <a:solidFill>
                  <a:srgbClr val="000000"/>
                </a:solidFill>
                <a:latin typeface="Calibri"/>
                <a:ea typeface="Calibri"/>
                <a:cs typeface="Calibri"/>
                <a:sym typeface="Calibri"/>
              </a:rPr>
              <a:t>Esta linha carrega os melhores pesos do modelo durante o treinamento.</a:t>
            </a:r>
            <a:endParaRPr/>
          </a:p>
          <a:p>
            <a:pPr indent="-228600" lvl="0" marL="228600" rtl="0" algn="l">
              <a:lnSpc>
                <a:spcPct val="90000"/>
              </a:lnSpc>
              <a:spcBef>
                <a:spcPts val="600"/>
              </a:spcBef>
              <a:spcAft>
                <a:spcPts val="0"/>
              </a:spcAft>
              <a:buClr>
                <a:srgbClr val="000000"/>
              </a:buClr>
              <a:buSzPct val="108108"/>
              <a:buChar char="•"/>
            </a:pPr>
            <a:r>
              <a:rPr b="1" i="1" lang="pt-BR" sz="1800">
                <a:solidFill>
                  <a:srgbClr val="000000"/>
                </a:solidFill>
                <a:latin typeface="Calibri"/>
                <a:ea typeface="Calibri"/>
                <a:cs typeface="Calibri"/>
                <a:sym typeface="Calibri"/>
              </a:rPr>
              <a:t>softmax_layer = Softmax()(model.layers[-1].output)</a:t>
            </a:r>
            <a:endParaRPr/>
          </a:p>
          <a:p>
            <a:pPr indent="0" lvl="0" marL="0" rtl="0" algn="l">
              <a:lnSpc>
                <a:spcPct val="90000"/>
              </a:lnSpc>
              <a:spcBef>
                <a:spcPts val="600"/>
              </a:spcBef>
              <a:spcAft>
                <a:spcPts val="0"/>
              </a:spcAft>
              <a:buClr>
                <a:srgbClr val="000000"/>
              </a:buClr>
              <a:buSzPct val="108108"/>
              <a:buNone/>
            </a:pPr>
            <a:r>
              <a:rPr b="1" i="1" lang="pt-BR" sz="1800">
                <a:solidFill>
                  <a:srgbClr val="000000"/>
                </a:solidFill>
                <a:latin typeface="Calibri"/>
                <a:ea typeface="Calibri"/>
                <a:cs typeface="Calibri"/>
                <a:sym typeface="Calibri"/>
              </a:rPr>
              <a:t>    model = Model(model.input, softmax_layer)</a:t>
            </a:r>
            <a:endParaRPr/>
          </a:p>
          <a:p>
            <a:pPr indent="0" lvl="0" marL="0" rtl="0" algn="l">
              <a:lnSpc>
                <a:spcPct val="90000"/>
              </a:lnSpc>
              <a:spcBef>
                <a:spcPts val="600"/>
              </a:spcBef>
              <a:spcAft>
                <a:spcPts val="0"/>
              </a:spcAft>
              <a:buClr>
                <a:srgbClr val="000000"/>
              </a:buClr>
              <a:buSzPct val="108108"/>
              <a:buNone/>
            </a:pPr>
            <a:r>
              <a:rPr lang="pt-BR" sz="1600">
                <a:solidFill>
                  <a:srgbClr val="000000"/>
                </a:solidFill>
                <a:latin typeface="Calibri"/>
                <a:ea typeface="Calibri"/>
                <a:cs typeface="Calibri"/>
                <a:sym typeface="Calibri"/>
              </a:rPr>
              <a:t>Aqui, uma camada softmax explícita é adicionada ao modelo antes da exportação. A camada softmax transforma os logits do modelo em probabilidades.</a:t>
            </a:r>
            <a:endParaRPr/>
          </a:p>
          <a:p>
            <a:pPr indent="-228600" lvl="0" marL="228600" rtl="0" algn="l">
              <a:lnSpc>
                <a:spcPct val="90000"/>
              </a:lnSpc>
              <a:spcBef>
                <a:spcPts val="600"/>
              </a:spcBef>
              <a:spcAft>
                <a:spcPts val="0"/>
              </a:spcAft>
              <a:buClr>
                <a:srgbClr val="000000"/>
              </a:buClr>
              <a:buSzPct val="108108"/>
              <a:buChar char="•"/>
            </a:pPr>
            <a:r>
              <a:rPr b="1" i="1" lang="pt-BR" sz="1800">
                <a:solidFill>
                  <a:srgbClr val="000000"/>
                </a:solidFill>
                <a:latin typeface="Calibri"/>
                <a:ea typeface="Calibri"/>
                <a:cs typeface="Calibri"/>
                <a:sym typeface="Calibri"/>
              </a:rPr>
              <a:t>return model</a:t>
            </a:r>
            <a:endParaRPr/>
          </a:p>
          <a:p>
            <a:pPr indent="0" lvl="0" marL="0" rtl="0" algn="l">
              <a:lnSpc>
                <a:spcPct val="90000"/>
              </a:lnSpc>
              <a:spcBef>
                <a:spcPts val="600"/>
              </a:spcBef>
              <a:spcAft>
                <a:spcPts val="0"/>
              </a:spcAft>
              <a:buClr>
                <a:srgbClr val="000000"/>
              </a:buClr>
              <a:buSzPct val="108108"/>
              <a:buNone/>
            </a:pPr>
            <a:r>
              <a:rPr lang="pt-BR" sz="1600">
                <a:solidFill>
                  <a:srgbClr val="000000"/>
                </a:solidFill>
                <a:latin typeface="Calibri"/>
                <a:ea typeface="Calibri"/>
                <a:cs typeface="Calibri"/>
                <a:sym typeface="Calibri"/>
              </a:rPr>
              <a:t>inalmente, o modelo treinado é retornado. Este modelo pode então ser usado para fazer previsões em novos dados.</a:t>
            </a:r>
            <a:endParaRPr sz="1600">
              <a:solidFill>
                <a:srgbClr val="000000"/>
              </a:solidFill>
              <a:latin typeface="Calibri"/>
              <a:ea typeface="Calibri"/>
              <a:cs typeface="Calibri"/>
              <a:sym typeface="Calibri"/>
            </a:endParaRPr>
          </a:p>
          <a:p>
            <a:pPr indent="-228600" lvl="0" marL="228600" rtl="0" algn="l">
              <a:lnSpc>
                <a:spcPct val="90000"/>
              </a:lnSpc>
              <a:spcBef>
                <a:spcPts val="600"/>
              </a:spcBef>
              <a:spcAft>
                <a:spcPts val="0"/>
              </a:spcAft>
              <a:buClr>
                <a:schemeClr val="dk1"/>
              </a:buClr>
              <a:buSzPct val="108108"/>
              <a:buChar char="•"/>
            </a:pPr>
            <a:r>
              <a:rPr b="1" i="1" lang="pt-BR" sz="1800"/>
              <a:t>EPOCHS = args.epochs or 60</a:t>
            </a:r>
            <a:endParaRPr/>
          </a:p>
          <a:p>
            <a:pPr indent="0" lvl="0" marL="0" rtl="0" algn="l">
              <a:lnSpc>
                <a:spcPct val="90000"/>
              </a:lnSpc>
              <a:spcBef>
                <a:spcPts val="600"/>
              </a:spcBef>
              <a:spcAft>
                <a:spcPts val="0"/>
              </a:spcAft>
              <a:buClr>
                <a:schemeClr val="dk1"/>
              </a:buClr>
              <a:buSzPct val="108108"/>
              <a:buNone/>
            </a:pPr>
            <a:r>
              <a:rPr b="1" i="1" lang="pt-BR" sz="1800"/>
              <a:t>    LEARNING_RATE = args.learning_rate or 0.01</a:t>
            </a:r>
            <a:endParaRPr/>
          </a:p>
          <a:p>
            <a:pPr indent="0" lvl="0" marL="0" rtl="0" algn="l">
              <a:lnSpc>
                <a:spcPct val="90000"/>
              </a:lnSpc>
              <a:spcBef>
                <a:spcPts val="600"/>
              </a:spcBef>
              <a:spcAft>
                <a:spcPts val="0"/>
              </a:spcAft>
              <a:buClr>
                <a:schemeClr val="dk1"/>
              </a:buClr>
              <a:buSzPct val="108108"/>
              <a:buNone/>
            </a:pPr>
            <a:r>
              <a:rPr b="1" i="1" lang="pt-BR" sz="1800"/>
              <a:t>    BATCH_SIZE = args.batch_size or 32</a:t>
            </a:r>
            <a:endParaRPr/>
          </a:p>
          <a:p>
            <a:pPr indent="0" lvl="0" marL="0" rtl="0" algn="l">
              <a:lnSpc>
                <a:spcPct val="90000"/>
              </a:lnSpc>
              <a:spcBef>
                <a:spcPts val="600"/>
              </a:spcBef>
              <a:spcAft>
                <a:spcPts val="0"/>
              </a:spcAft>
              <a:buClr>
                <a:schemeClr val="dk1"/>
              </a:buClr>
              <a:buSzPct val="108108"/>
              <a:buNone/>
            </a:pPr>
            <a:r>
              <a:rPr lang="pt-BR" sz="160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a:p>
          <a:p>
            <a:pPr indent="-114300" lvl="0" marL="228600" rtl="0" algn="l">
              <a:lnSpc>
                <a:spcPct val="90000"/>
              </a:lnSpc>
              <a:spcBef>
                <a:spcPts val="600"/>
              </a:spcBef>
              <a:spcAft>
                <a:spcPts val="0"/>
              </a:spcAft>
              <a:buClr>
                <a:schemeClr val="dk1"/>
              </a:buClr>
              <a:buSzPct val="108108"/>
              <a:buNone/>
            </a:pPr>
            <a:r>
              <a:t/>
            </a:r>
            <a:endParaRPr b="1" i="1" sz="1800"/>
          </a:p>
          <a:p>
            <a:pPr indent="-50800" lvl="0" marL="228600" rtl="0" algn="l">
              <a:lnSpc>
                <a:spcPct val="90000"/>
              </a:lnSpc>
              <a:spcBef>
                <a:spcPts val="1000"/>
              </a:spcBef>
              <a:spcAft>
                <a:spcPts val="0"/>
              </a:spcAft>
              <a:buClr>
                <a:schemeClr val="dk1"/>
              </a:buClr>
              <a:buSzPct val="108108"/>
              <a:buNone/>
            </a:pPr>
            <a:r>
              <a:t/>
            </a:r>
            <a:endParaRPr b="1"/>
          </a:p>
          <a:p>
            <a:pPr indent="-114300" lvl="0" marL="228600" rtl="0" algn="l">
              <a:lnSpc>
                <a:spcPct val="90000"/>
              </a:lnSpc>
              <a:spcBef>
                <a:spcPts val="1000"/>
              </a:spcBef>
              <a:spcAft>
                <a:spcPts val="0"/>
              </a:spcAft>
              <a:buClr>
                <a:schemeClr val="dk1"/>
              </a:buClr>
              <a:buSzPct val="108108"/>
              <a:buNone/>
            </a:pPr>
            <a:r>
              <a:t/>
            </a:r>
            <a:endParaRPr sz="1800"/>
          </a:p>
          <a:p>
            <a:pPr indent="-114300" lvl="0" marL="228600" rtl="0" algn="l">
              <a:lnSpc>
                <a:spcPct val="90000"/>
              </a:lnSpc>
              <a:spcBef>
                <a:spcPts val="1000"/>
              </a:spcBef>
              <a:spcAft>
                <a:spcPts val="0"/>
              </a:spcAft>
              <a:buClr>
                <a:schemeClr val="dk1"/>
              </a:buClr>
              <a:buSzPct val="108108"/>
              <a:buNone/>
            </a:pPr>
            <a:r>
              <a:t/>
            </a:r>
            <a:endParaRPr sz="1800"/>
          </a:p>
          <a:p>
            <a:pPr indent="0" lvl="0" marL="0" rtl="0" algn="l">
              <a:lnSpc>
                <a:spcPct val="90000"/>
              </a:lnSpc>
              <a:spcBef>
                <a:spcPts val="1000"/>
              </a:spcBef>
              <a:spcAft>
                <a:spcPts val="0"/>
              </a:spcAft>
              <a:buClr>
                <a:schemeClr val="dk1"/>
              </a:buClr>
              <a:buSzPct val="108108"/>
              <a:buNone/>
            </a:pPr>
            <a:r>
              <a:t/>
            </a:r>
            <a:endParaRPr sz="2000"/>
          </a:p>
        </p:txBody>
      </p:sp>
      <p:sp>
        <p:nvSpPr>
          <p:cNvPr id="979" name="Google Shape;979;p103"/>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80" name="Google Shape;980;p103"/>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987" name="Google Shape;987;p104"/>
          <p:cNvSpPr txBox="1"/>
          <p:nvPr>
            <p:ph idx="1" type="body"/>
          </p:nvPr>
        </p:nvSpPr>
        <p:spPr>
          <a:xfrm>
            <a:off x="838199" y="1690688"/>
            <a:ext cx="589220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pt-BR" sz="1800"/>
              <a:t>Treinamento do modelo (train model):</a:t>
            </a:r>
            <a:endParaRPr/>
          </a:p>
          <a:p>
            <a:pPr indent="-228600" lvl="0" marL="228600" rtl="0" algn="l">
              <a:lnSpc>
                <a:spcPct val="90000"/>
              </a:lnSpc>
              <a:spcBef>
                <a:spcPts val="600"/>
              </a:spcBef>
              <a:spcAft>
                <a:spcPts val="0"/>
              </a:spcAft>
              <a:buClr>
                <a:schemeClr val="dk1"/>
              </a:buClr>
              <a:buSzPts val="1800"/>
              <a:buChar char="•"/>
            </a:pPr>
            <a:r>
              <a:rPr b="1" i="1" lang="pt-BR" sz="1800"/>
              <a:t>model = train(num_classes=classes,</a:t>
            </a:r>
            <a:endParaRPr/>
          </a:p>
          <a:p>
            <a:pPr indent="0" lvl="0" marL="0" rtl="0" algn="l">
              <a:lnSpc>
                <a:spcPct val="90000"/>
              </a:lnSpc>
              <a:spcBef>
                <a:spcPts val="600"/>
              </a:spcBef>
              <a:spcAft>
                <a:spcPts val="0"/>
              </a:spcAft>
              <a:buClr>
                <a:schemeClr val="dk1"/>
              </a:buClr>
              <a:buSzPts val="1800"/>
              <a:buNone/>
            </a:pPr>
            <a:r>
              <a:rPr b="1" i="1" lang="pt-BR" sz="1800"/>
              <a:t>              learning_rate=LEARNING_RATE,</a:t>
            </a:r>
            <a:endParaRPr/>
          </a:p>
          <a:p>
            <a:pPr indent="0" lvl="0" marL="0" rtl="0" algn="l">
              <a:lnSpc>
                <a:spcPct val="90000"/>
              </a:lnSpc>
              <a:spcBef>
                <a:spcPts val="600"/>
              </a:spcBef>
              <a:spcAft>
                <a:spcPts val="0"/>
              </a:spcAft>
              <a:buClr>
                <a:schemeClr val="dk1"/>
              </a:buClr>
              <a:buSzPts val="1800"/>
              <a:buNone/>
            </a:pPr>
            <a:r>
              <a:rPr b="1" i="1" lang="pt-BR" sz="1800"/>
              <a:t>              num_epochs=EPOCHS,</a:t>
            </a:r>
            <a:endParaRPr/>
          </a:p>
          <a:p>
            <a:pPr indent="0" lvl="0" marL="0" rtl="0" algn="l">
              <a:lnSpc>
                <a:spcPct val="90000"/>
              </a:lnSpc>
              <a:spcBef>
                <a:spcPts val="600"/>
              </a:spcBef>
              <a:spcAft>
                <a:spcPts val="0"/>
              </a:spcAft>
              <a:buClr>
                <a:schemeClr val="dk1"/>
              </a:buClr>
              <a:buSzPts val="1800"/>
              <a:buNone/>
            </a:pPr>
            <a:r>
              <a:rPr b="1" i="1" lang="pt-BR" sz="1800"/>
              <a:t>              alpha=0.35,</a:t>
            </a:r>
            <a:endParaRPr/>
          </a:p>
          <a:p>
            <a:pPr indent="0" lvl="0" marL="0" rtl="0" algn="l">
              <a:lnSpc>
                <a:spcPct val="90000"/>
              </a:lnSpc>
              <a:spcBef>
                <a:spcPts val="600"/>
              </a:spcBef>
              <a:spcAft>
                <a:spcPts val="0"/>
              </a:spcAft>
              <a:buClr>
                <a:schemeClr val="dk1"/>
              </a:buClr>
              <a:buSzPts val="1800"/>
              <a:buNone/>
            </a:pPr>
            <a:r>
              <a:rPr b="1" i="1" lang="pt-BR" sz="1800"/>
              <a:t>              object_weight=100,</a:t>
            </a:r>
            <a:endParaRPr/>
          </a:p>
          <a:p>
            <a:pPr indent="0" lvl="0" marL="0" rtl="0" algn="l">
              <a:lnSpc>
                <a:spcPct val="90000"/>
              </a:lnSpc>
              <a:spcBef>
                <a:spcPts val="600"/>
              </a:spcBef>
              <a:spcAft>
                <a:spcPts val="0"/>
              </a:spcAft>
              <a:buClr>
                <a:schemeClr val="dk1"/>
              </a:buClr>
              <a:buSzPts val="1800"/>
              <a:buNone/>
            </a:pPr>
            <a:r>
              <a:rPr b="1" i="1" lang="pt-BR" sz="1800"/>
              <a:t>              train_dataset=train_dataset,</a:t>
            </a:r>
            <a:endParaRPr/>
          </a:p>
          <a:p>
            <a:pPr indent="0" lvl="0" marL="0" rtl="0" algn="l">
              <a:lnSpc>
                <a:spcPct val="90000"/>
              </a:lnSpc>
              <a:spcBef>
                <a:spcPts val="600"/>
              </a:spcBef>
              <a:spcAft>
                <a:spcPts val="0"/>
              </a:spcAft>
              <a:buClr>
                <a:schemeClr val="dk1"/>
              </a:buClr>
              <a:buSzPts val="1800"/>
              <a:buNone/>
            </a:pPr>
            <a:r>
              <a:rPr b="1" i="1" lang="pt-BR" sz="1800"/>
              <a:t>              validation_dataset=validation_dataset,</a:t>
            </a:r>
            <a:endParaRPr/>
          </a:p>
          <a:p>
            <a:pPr indent="0" lvl="0" marL="0" rtl="0" algn="l">
              <a:lnSpc>
                <a:spcPct val="90000"/>
              </a:lnSpc>
              <a:spcBef>
                <a:spcPts val="600"/>
              </a:spcBef>
              <a:spcAft>
                <a:spcPts val="0"/>
              </a:spcAft>
              <a:buClr>
                <a:schemeClr val="dk1"/>
              </a:buClr>
              <a:buSzPts val="1800"/>
              <a:buNone/>
            </a:pPr>
            <a:r>
              <a:rPr b="1" i="1" lang="pt-BR" sz="1800"/>
              <a:t>              best_model_path=BEST_MODEL_PATH,</a:t>
            </a:r>
            <a:endParaRPr/>
          </a:p>
          <a:p>
            <a:pPr indent="0" lvl="0" marL="0" rtl="0" algn="l">
              <a:lnSpc>
                <a:spcPct val="90000"/>
              </a:lnSpc>
              <a:spcBef>
                <a:spcPts val="600"/>
              </a:spcBef>
              <a:spcAft>
                <a:spcPts val="0"/>
              </a:spcAft>
              <a:buClr>
                <a:schemeClr val="dk1"/>
              </a:buClr>
              <a:buSzPts val="1800"/>
              <a:buNone/>
            </a:pPr>
            <a:r>
              <a:rPr b="1" i="1" lang="pt-BR" sz="1800"/>
              <a:t>              input_shape=MODEL_INPUT_SHAPE,</a:t>
            </a:r>
            <a:endParaRPr/>
          </a:p>
          <a:p>
            <a:pPr indent="0" lvl="0" marL="0" rtl="0" algn="l">
              <a:lnSpc>
                <a:spcPct val="90000"/>
              </a:lnSpc>
              <a:spcBef>
                <a:spcPts val="600"/>
              </a:spcBef>
              <a:spcAft>
                <a:spcPts val="0"/>
              </a:spcAft>
              <a:buClr>
                <a:schemeClr val="dk1"/>
              </a:buClr>
              <a:buSzPts val="1800"/>
              <a:buNone/>
            </a:pPr>
            <a:r>
              <a:rPr b="1" i="1" lang="pt-BR" sz="1800"/>
              <a:t>              batch_size=BATCH_SIZE,</a:t>
            </a:r>
            <a:endParaRPr/>
          </a:p>
          <a:p>
            <a:pPr indent="0" lvl="0" marL="0" rtl="0" algn="l">
              <a:lnSpc>
                <a:spcPct val="90000"/>
              </a:lnSpc>
              <a:spcBef>
                <a:spcPts val="600"/>
              </a:spcBef>
              <a:spcAft>
                <a:spcPts val="0"/>
              </a:spcAft>
              <a:buClr>
                <a:schemeClr val="dk1"/>
              </a:buClr>
              <a:buSzPts val="1800"/>
              <a:buNone/>
            </a:pPr>
            <a:r>
              <a:rPr b="1" i="1" lang="pt-BR" sz="1800"/>
              <a:t>              use_velo=False,</a:t>
            </a:r>
            <a:endParaRPr/>
          </a:p>
          <a:p>
            <a:pPr indent="0" lvl="0" marL="0" rtl="0" algn="l">
              <a:lnSpc>
                <a:spcPct val="90000"/>
              </a:lnSpc>
              <a:spcBef>
                <a:spcPts val="600"/>
              </a:spcBef>
              <a:spcAft>
                <a:spcPts val="0"/>
              </a:spcAft>
              <a:buClr>
                <a:schemeClr val="dk1"/>
              </a:buClr>
              <a:buSzPts val="1800"/>
              <a:buNone/>
            </a:pPr>
            <a:r>
              <a:rPr b="1" i="1" lang="pt-BR" sz="1800"/>
              <a:t>              ensure_determinism=ensure_determinism)</a:t>
            </a:r>
            <a:endParaRPr/>
          </a:p>
          <a:p>
            <a:pPr indent="0" lvl="0" marL="0" rtl="0" algn="l">
              <a:lnSpc>
                <a:spcPct val="90000"/>
              </a:lnSpc>
              <a:spcBef>
                <a:spcPts val="600"/>
              </a:spcBef>
              <a:spcAft>
                <a:spcPts val="0"/>
              </a:spcAft>
              <a:buClr>
                <a:schemeClr val="dk1"/>
              </a:buClr>
              <a:buSzPts val="1600"/>
              <a:buNone/>
            </a:pPr>
            <a:r>
              <a:t/>
            </a:r>
            <a:endParaRPr sz="1600"/>
          </a:p>
          <a:p>
            <a:pPr indent="-114300" lvl="0" marL="228600" rtl="0" algn="l">
              <a:lnSpc>
                <a:spcPct val="90000"/>
              </a:lnSpc>
              <a:spcBef>
                <a:spcPts val="600"/>
              </a:spcBef>
              <a:spcAft>
                <a:spcPts val="0"/>
              </a:spcAft>
              <a:buClr>
                <a:schemeClr val="dk1"/>
              </a:buClr>
              <a:buSzPts val="1800"/>
              <a:buNone/>
            </a:pPr>
            <a:r>
              <a:t/>
            </a:r>
            <a:endParaRPr b="1" i="1" sz="1800"/>
          </a:p>
          <a:p>
            <a:pPr indent="-50800" lvl="0" marL="228600" rtl="0" algn="l">
              <a:lnSpc>
                <a:spcPct val="90000"/>
              </a:lnSpc>
              <a:spcBef>
                <a:spcPts val="1000"/>
              </a:spcBef>
              <a:spcAft>
                <a:spcPts val="0"/>
              </a:spcAft>
              <a:buClr>
                <a:schemeClr val="dk1"/>
              </a:buClr>
              <a:buSzPts val="2800"/>
              <a:buNone/>
            </a:pPr>
            <a:r>
              <a:t/>
            </a:r>
            <a:endParaRPr b="1"/>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000"/>
              <a:buNone/>
            </a:pPr>
            <a:r>
              <a:t/>
            </a:r>
            <a:endParaRPr sz="2000"/>
          </a:p>
        </p:txBody>
      </p:sp>
      <p:sp>
        <p:nvSpPr>
          <p:cNvPr id="988" name="Google Shape;988;p104"/>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89" name="Google Shape;989;p104"/>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990" name="Google Shape;990;p104"/>
          <p:cNvSpPr txBox="1"/>
          <p:nvPr/>
        </p:nvSpPr>
        <p:spPr>
          <a:xfrm>
            <a:off x="5911702" y="1254753"/>
            <a:ext cx="6280297" cy="5355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Os parâmetros são explicados abaixo: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num_classes: </a:t>
            </a:r>
            <a:r>
              <a:rPr b="0" i="0" lang="pt-BR" sz="1800" u="none" cap="none" strike="noStrike">
                <a:solidFill>
                  <a:schemeClr val="dk1"/>
                </a:solidFill>
                <a:latin typeface="Calibri"/>
                <a:ea typeface="Calibri"/>
                <a:cs typeface="Calibri"/>
                <a:sym typeface="Calibri"/>
              </a:rPr>
              <a:t>O número de classes no conjunto de dados.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learning_rate: </a:t>
            </a:r>
            <a:r>
              <a:rPr b="0" i="0" lang="pt-BR" sz="1800" u="none" cap="none" strike="noStrike">
                <a:solidFill>
                  <a:schemeClr val="dk1"/>
                </a:solidFill>
                <a:latin typeface="Calibri"/>
                <a:ea typeface="Calibri"/>
                <a:cs typeface="Calibri"/>
                <a:sym typeface="Calibri"/>
              </a:rPr>
              <a:t>A taxa de aprendizado para o otimizador.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num_epochs: </a:t>
            </a:r>
            <a:r>
              <a:rPr b="0" i="0" lang="pt-BR" sz="1800" u="none" cap="none" strike="noStrike">
                <a:solidFill>
                  <a:schemeClr val="dk1"/>
                </a:solidFill>
                <a:latin typeface="Calibri"/>
                <a:ea typeface="Calibri"/>
                <a:cs typeface="Calibri"/>
                <a:sym typeface="Calibri"/>
              </a:rPr>
              <a:t>O número de épocas para treinar o modelo.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alpha: </a:t>
            </a:r>
            <a:r>
              <a:rPr b="0" i="0" lang="pt-BR" sz="1800" u="none" cap="none" strike="noStrike">
                <a:solidFill>
                  <a:schemeClr val="dk1"/>
                </a:solidFill>
                <a:latin typeface="Calibri"/>
                <a:ea typeface="Calibri"/>
                <a:cs typeface="Calibri"/>
                <a:sym typeface="Calibri"/>
              </a:rPr>
              <a:t>Um hiperparâmetro para a função de perda (não especificado neste código).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object_weight: </a:t>
            </a:r>
            <a:r>
              <a:rPr b="0" i="0" lang="pt-BR" sz="1800" u="none" cap="none" strike="noStrike">
                <a:solidFill>
                  <a:schemeClr val="dk1"/>
                </a:solidFill>
                <a:latin typeface="Calibri"/>
                <a:ea typeface="Calibri"/>
                <a:cs typeface="Calibri"/>
                <a:sym typeface="Calibri"/>
              </a:rPr>
              <a:t>Um peso para a função de perda (não especificado neste código).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train_dataset: </a:t>
            </a:r>
            <a:r>
              <a:rPr b="0" i="0" lang="pt-BR" sz="1800" u="none" cap="none" strike="noStrike">
                <a:solidFill>
                  <a:schemeClr val="dk1"/>
                </a:solidFill>
                <a:latin typeface="Calibri"/>
                <a:ea typeface="Calibri"/>
                <a:cs typeface="Calibri"/>
                <a:sym typeface="Calibri"/>
              </a:rPr>
              <a:t>O conjunto de dados de treinamento.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validation_dataset: </a:t>
            </a:r>
            <a:r>
              <a:rPr b="0" i="0" lang="pt-BR" sz="1800" u="none" cap="none" strike="noStrike">
                <a:solidFill>
                  <a:schemeClr val="dk1"/>
                </a:solidFill>
                <a:latin typeface="Calibri"/>
                <a:ea typeface="Calibri"/>
                <a:cs typeface="Calibri"/>
                <a:sym typeface="Calibri"/>
              </a:rPr>
              <a:t>O conjunto de dados de validação.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best_model_path: </a:t>
            </a:r>
            <a:r>
              <a:rPr b="0" i="0" lang="pt-BR" sz="1800" u="none" cap="none" strike="noStrike">
                <a:solidFill>
                  <a:schemeClr val="dk1"/>
                </a:solidFill>
                <a:latin typeface="Calibri"/>
                <a:ea typeface="Calibri"/>
                <a:cs typeface="Calibri"/>
                <a:sym typeface="Calibri"/>
              </a:rPr>
              <a:t>O caminho para salvar o melhor modelo durante o treinamento.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input_shape: </a:t>
            </a:r>
            <a:r>
              <a:rPr b="0" i="0" lang="pt-BR" sz="1800" u="none" cap="none" strike="noStrike">
                <a:solidFill>
                  <a:schemeClr val="dk1"/>
                </a:solidFill>
                <a:latin typeface="Calibri"/>
                <a:ea typeface="Calibri"/>
                <a:cs typeface="Calibri"/>
                <a:sym typeface="Calibri"/>
              </a:rPr>
              <a:t>A forma da entrada para o modelo.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batch_size:</a:t>
            </a:r>
            <a:r>
              <a:rPr b="0" i="0" lang="pt-BR" sz="1800" u="none" cap="none" strike="noStrike">
                <a:solidFill>
                  <a:schemeClr val="dk1"/>
                </a:solidFill>
                <a:latin typeface="Calibri"/>
                <a:ea typeface="Calibri"/>
                <a:cs typeface="Calibri"/>
                <a:sym typeface="Calibri"/>
              </a:rPr>
              <a:t> O tamanho do lote para o treinamento.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use_velo: </a:t>
            </a:r>
            <a:r>
              <a:rPr b="0" i="0" lang="pt-BR" sz="1800" u="none" cap="none" strike="noStrike">
                <a:solidFill>
                  <a:schemeClr val="dk1"/>
                </a:solidFill>
                <a:latin typeface="Calibri"/>
                <a:ea typeface="Calibri"/>
                <a:cs typeface="Calibri"/>
                <a:sym typeface="Calibri"/>
              </a:rPr>
              <a:t>Um sinalizador para usar ou não o VeLo (um otimizador de aprendizado).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ensure_determinism: </a:t>
            </a:r>
            <a:r>
              <a:rPr b="0" i="0" lang="pt-BR" sz="1800" u="none" cap="none" strike="noStrike">
                <a:solidFill>
                  <a:schemeClr val="dk1"/>
                </a:solidFill>
                <a:latin typeface="Calibri"/>
                <a:ea typeface="Calibri"/>
                <a:cs typeface="Calibri"/>
                <a:sym typeface="Calibri"/>
              </a:rPr>
              <a:t>Um sinalizador para garantir ou não o determinismo durante o treinamento.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997" name="Google Shape;997;p105"/>
          <p:cNvSpPr txBox="1"/>
          <p:nvPr>
            <p:ph idx="1" type="body"/>
          </p:nvPr>
        </p:nvSpPr>
        <p:spPr>
          <a:xfrm>
            <a:off x="838199"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pt-BR" sz="2400"/>
              <a:t>Treinamento do modelo (train model):</a:t>
            </a:r>
            <a:endParaRPr/>
          </a:p>
          <a:p>
            <a:pPr indent="-228600" lvl="0" marL="228600" rtl="0" algn="l">
              <a:lnSpc>
                <a:spcPct val="90000"/>
              </a:lnSpc>
              <a:spcBef>
                <a:spcPts val="600"/>
              </a:spcBef>
              <a:spcAft>
                <a:spcPts val="0"/>
              </a:spcAft>
              <a:buClr>
                <a:schemeClr val="dk1"/>
              </a:buClr>
              <a:buSzPts val="1800"/>
              <a:buChar char="•"/>
            </a:pPr>
            <a:r>
              <a:rPr b="1" i="1" lang="pt-BR" sz="1800"/>
              <a:t>disable_per_channel_quantization = False</a:t>
            </a:r>
            <a:endParaRPr/>
          </a:p>
          <a:p>
            <a:pPr indent="0" lvl="0" marL="0" rtl="0" algn="l">
              <a:lnSpc>
                <a:spcPct val="90000"/>
              </a:lnSpc>
              <a:spcBef>
                <a:spcPts val="600"/>
              </a:spcBef>
              <a:spcAft>
                <a:spcPts val="0"/>
              </a:spcAft>
              <a:buClr>
                <a:schemeClr val="dk1"/>
              </a:buClr>
              <a:buSzPts val="1800"/>
              <a:buNone/>
            </a:pPr>
            <a:r>
              <a:t/>
            </a:r>
            <a:endParaRPr b="1" i="1" sz="1800"/>
          </a:p>
          <a:p>
            <a:pPr indent="0" lvl="0" marL="0" rtl="0" algn="l">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indent="0" lvl="0" marL="0" rtl="0" algn="l">
              <a:lnSpc>
                <a:spcPct val="90000"/>
              </a:lnSpc>
              <a:spcBef>
                <a:spcPts val="600"/>
              </a:spcBef>
              <a:spcAft>
                <a:spcPts val="0"/>
              </a:spcAft>
              <a:buClr>
                <a:schemeClr val="dk1"/>
              </a:buClr>
              <a:buSzPts val="1800"/>
              <a:buNone/>
            </a:pPr>
            <a:r>
              <a:t/>
            </a:r>
            <a:endParaRPr sz="1800"/>
          </a:p>
          <a:p>
            <a:pPr indent="0" lvl="0" marL="0" rtl="0" algn="l">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indent="0" lvl="0" marL="0" rtl="0" algn="l">
              <a:lnSpc>
                <a:spcPct val="90000"/>
              </a:lnSpc>
              <a:spcBef>
                <a:spcPts val="600"/>
              </a:spcBef>
              <a:spcAft>
                <a:spcPts val="0"/>
              </a:spcAft>
              <a:buClr>
                <a:schemeClr val="dk1"/>
              </a:buClr>
              <a:buSzPts val="1800"/>
              <a:buNone/>
            </a:pPr>
            <a:r>
              <a:t/>
            </a:r>
            <a:endParaRPr sz="1800"/>
          </a:p>
          <a:p>
            <a:pPr indent="0" lvl="0" marL="0" rtl="0" algn="l">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i="1" sz="1800"/>
          </a:p>
          <a:p>
            <a:pPr indent="-50800" lvl="0" marL="228600" rtl="0" algn="l">
              <a:lnSpc>
                <a:spcPct val="90000"/>
              </a:lnSpc>
              <a:spcBef>
                <a:spcPts val="1000"/>
              </a:spcBef>
              <a:spcAft>
                <a:spcPts val="0"/>
              </a:spcAft>
              <a:buClr>
                <a:schemeClr val="dk1"/>
              </a:buClr>
              <a:buSzPts val="2800"/>
              <a:buNone/>
            </a:pPr>
            <a:r>
              <a:t/>
            </a:r>
            <a:endParaRPr b="1"/>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000"/>
              <a:buNone/>
            </a:pPr>
            <a:r>
              <a:t/>
            </a:r>
            <a:endParaRPr sz="2000"/>
          </a:p>
        </p:txBody>
      </p:sp>
      <p:sp>
        <p:nvSpPr>
          <p:cNvPr id="998" name="Google Shape;998;p105"/>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999" name="Google Shape;999;p105"/>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6"/>
          <p:cNvSpPr txBox="1"/>
          <p:nvPr>
            <p:ph type="title"/>
          </p:nvPr>
        </p:nvSpPr>
        <p:spPr>
          <a:xfrm>
            <a:off x="83820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010" name="Google Shape;1010;p107"/>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pt-BR"/>
              <a:t>1° PASSO: Criação da base de dados. Faça sua própria ou adquira base de dados através da internet, pelo </a:t>
            </a:r>
            <a:r>
              <a:rPr lang="pt-BR" u="sng">
                <a:solidFill>
                  <a:schemeClr val="hlink"/>
                </a:solidFill>
                <a:hlinkClick r:id="rId3"/>
              </a:rPr>
              <a:t>kaggle</a:t>
            </a:r>
            <a:r>
              <a:rPr lang="pt-BR"/>
              <a:t> pelo </a:t>
            </a:r>
            <a:r>
              <a:rPr lang="pt-BR" u="sng">
                <a:solidFill>
                  <a:schemeClr val="hlink"/>
                </a:solidFill>
                <a:hlinkClick r:id="rId4"/>
              </a:rPr>
              <a:t>roboflow</a:t>
            </a:r>
            <a:r>
              <a:rPr lang="pt-BR"/>
              <a:t>, artigos científicos. Verificar se são imagens para detecção de objetos e se possuem label, ou seja se são rotuladas e possuem bounding boxes.</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pt-BR"/>
              <a:t>2° PASSO: Adequação aos requisitos necessários para um bom funcionamento do modelo FOMO para os seus dados. Redimensionar, esticar a imagem, cortar. Filtrar e pré-processar a imagem, escolher o modelo de detecção de objetos e salvar a criação do Impulso.</a:t>
            </a:r>
            <a:endParaRPr i="1"/>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017" name="Google Shape;1017;p10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024" name="Google Shape;1024;p109"/>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just">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indent="0" lvl="0" marL="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indent="-104140" lvl="0" marL="22860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031" name="Google Shape;1031;p110"/>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just">
              <a:lnSpc>
                <a:spcPct val="90000"/>
              </a:lnSpc>
              <a:spcBef>
                <a:spcPts val="0"/>
              </a:spcBef>
              <a:spcAft>
                <a:spcPts val="0"/>
              </a:spcAft>
              <a:buClr>
                <a:schemeClr val="dk1"/>
              </a:buClr>
              <a:buSzPct val="100000"/>
              <a:buChar char="•"/>
            </a:pPr>
            <a:r>
              <a:rPr lang="pt-BR"/>
              <a:t>9° PASSO: Testando o modelo sugerido pelo EON tunner,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tunner, para que ele ajuste conforme esta solicitação.</a:t>
            </a:r>
            <a:endParaRPr/>
          </a:p>
          <a:p>
            <a:pPr indent="0" lvl="0" marL="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pt-BR"/>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i="1" lang="pt-BR"/>
              <a:t>Batch Size, Learning rate, Data augmentation, learned optimizer, Number of cycles or epochs.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038" name="Google Shape;1038;p111"/>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100000"/>
              <a:buChar char="•"/>
            </a:pPr>
            <a:r>
              <a:rPr lang="pt-BR"/>
              <a:t>11° PASSO: Mas caso já tenha alterado tudo que fosse possível de se analisar subindo ou descendo valores, enquanto mantem outros, e não houve uma melhora que lhe interessou. Siga e clique nestes três pontos. Vá em switch to keras(expert) mode ou edit block locally. Ou irá editar dentro do edge impulse, ou irá editar localmente, baixando o arquivo .ZIP.</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pt-BR"/>
              <a:t> 12° PASSO: Neste ponto as alterações são de conhecimento mais técnico, podendo se alterar as configurações que são empregadas para que o FOMO funcione, e que você possa atribuir para avaliar se certas modificações irão te auxiliar ou não.</a:t>
            </a:r>
            <a:endParaRPr/>
          </a:p>
        </p:txBody>
      </p:sp>
      <p:pic>
        <p:nvPicPr>
          <p:cNvPr id="1039" name="Google Shape;1039;p111"/>
          <p:cNvPicPr preferRelativeResize="0"/>
          <p:nvPr/>
        </p:nvPicPr>
        <p:blipFill rotWithShape="1">
          <a:blip r:embed="rId3">
            <a:alphaModFix/>
          </a:blip>
          <a:srcRect b="0" l="2602" r="3221" t="0"/>
          <a:stretch/>
        </p:blipFill>
        <p:spPr>
          <a:xfrm>
            <a:off x="3739608" y="3277412"/>
            <a:ext cx="4556899" cy="1076325"/>
          </a:xfrm>
          <a:prstGeom prst="rect">
            <a:avLst/>
          </a:prstGeom>
          <a:noFill/>
          <a:ln>
            <a:noFill/>
          </a:ln>
        </p:spPr>
      </p:pic>
      <p:cxnSp>
        <p:nvCxnSpPr>
          <p:cNvPr id="1040" name="Google Shape;1040;p111"/>
          <p:cNvCxnSpPr/>
          <p:nvPr/>
        </p:nvCxnSpPr>
        <p:spPr>
          <a:xfrm>
            <a:off x="5196468" y="3866357"/>
            <a:ext cx="899532" cy="0"/>
          </a:xfrm>
          <a:prstGeom prst="straightConnector1">
            <a:avLst/>
          </a:prstGeom>
          <a:noFill/>
          <a:ln cap="flat" cmpd="sng" w="57150">
            <a:solidFill>
              <a:schemeClr val="accent1"/>
            </a:solidFill>
            <a:prstDash val="solid"/>
            <a:miter lim="800000"/>
            <a:headEnd len="sm" w="sm" type="none"/>
            <a:tailEnd len="med" w="med" type="triangle"/>
          </a:ln>
        </p:spPr>
      </p:cxnSp>
      <p:cxnSp>
        <p:nvCxnSpPr>
          <p:cNvPr id="1041" name="Google Shape;1041;p111"/>
          <p:cNvCxnSpPr/>
          <p:nvPr/>
        </p:nvCxnSpPr>
        <p:spPr>
          <a:xfrm>
            <a:off x="5196468" y="4152571"/>
            <a:ext cx="899532" cy="0"/>
          </a:xfrm>
          <a:prstGeom prst="straightConnector1">
            <a:avLst/>
          </a:prstGeom>
          <a:noFill/>
          <a:ln cap="flat" cmpd="sng" w="57150">
            <a:solidFill>
              <a:schemeClr val="accent1"/>
            </a:solidFill>
            <a:prstDash val="solid"/>
            <a:miter lim="800000"/>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